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14630400" cy="8229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4" d="100"/>
          <a:sy n="74" d="100"/>
        </p:scale>
        <p:origin x="-408" y="-1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4A69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rgbClr val="4A69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4A69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4A69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4A69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4A69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FFF9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7631" y="584303"/>
            <a:ext cx="13175137" cy="9372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4A69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689" y="2166213"/>
            <a:ext cx="7515859" cy="3200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rgbClr val="4A69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5359" y="0"/>
            <a:ext cx="603504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62000" y="1981200"/>
            <a:ext cx="7543800" cy="289951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 marR="30480">
              <a:lnSpc>
                <a:spcPts val="5550"/>
              </a:lnSpc>
              <a:spcBef>
                <a:spcPts val="110"/>
              </a:spcBef>
              <a:tabLst>
                <a:tab pos="1419860" algn="l"/>
                <a:tab pos="1827530" algn="l"/>
                <a:tab pos="2770505" algn="l"/>
                <a:tab pos="3020060" algn="l"/>
                <a:tab pos="3241040" algn="l"/>
                <a:tab pos="4810760" algn="l"/>
                <a:tab pos="5153660" algn="l"/>
              </a:tabLst>
            </a:pPr>
            <a:r>
              <a:rPr spc="-10" dirty="0"/>
              <a:t>SmartEdge</a:t>
            </a:r>
            <a:r>
              <a:rPr dirty="0"/>
              <a:t>	</a:t>
            </a:r>
            <a:r>
              <a:rPr spc="-10" dirty="0"/>
              <a:t>Access:</a:t>
            </a:r>
            <a:r>
              <a:rPr dirty="0"/>
              <a:t>	</a:t>
            </a:r>
            <a:r>
              <a:rPr spc="-10" dirty="0"/>
              <a:t>AI-Based Offline</a:t>
            </a:r>
            <a:r>
              <a:rPr dirty="0"/>
              <a:t>	</a:t>
            </a:r>
            <a:r>
              <a:rPr spc="-20" dirty="0"/>
              <a:t>Face</a:t>
            </a:r>
            <a:r>
              <a:rPr dirty="0"/>
              <a:t>	</a:t>
            </a:r>
            <a:r>
              <a:rPr spc="-10" dirty="0"/>
              <a:t>Recognition </a:t>
            </a:r>
            <a:r>
              <a:rPr spc="-20" dirty="0"/>
              <a:t>Door</a:t>
            </a:r>
            <a:r>
              <a:rPr dirty="0"/>
              <a:t>	</a:t>
            </a:r>
            <a:r>
              <a:rPr spc="-20" dirty="0"/>
              <a:t>Lock</a:t>
            </a:r>
            <a:r>
              <a:rPr dirty="0"/>
              <a:t>	</a:t>
            </a:r>
            <a:r>
              <a:rPr spc="-10" dirty="0" smtClean="0"/>
              <a:t>System</a:t>
            </a:r>
            <a:r>
              <a:rPr dirty="0"/>
              <a:t>	</a:t>
            </a:r>
            <a:r>
              <a:rPr spc="-10" dirty="0" smtClean="0"/>
              <a:t>Using</a:t>
            </a:r>
            <a:endParaRPr lang="en-IN" spc="-10" dirty="0"/>
          </a:p>
          <a:p>
            <a:pPr marL="38100" marR="30480">
              <a:lnSpc>
                <a:spcPts val="5550"/>
              </a:lnSpc>
              <a:spcBef>
                <a:spcPts val="110"/>
              </a:spcBef>
              <a:tabLst>
                <a:tab pos="1419860" algn="l"/>
                <a:tab pos="1827530" algn="l"/>
                <a:tab pos="2770505" algn="l"/>
                <a:tab pos="3020060" algn="l"/>
                <a:tab pos="3241040" algn="l"/>
                <a:tab pos="4810760" algn="l"/>
                <a:tab pos="5153660" algn="l"/>
              </a:tabLst>
            </a:pPr>
            <a:r>
              <a:rPr lang="en-IN" spc="-10" dirty="0" smtClean="0"/>
              <a:t>ESP32- CAM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34020" y="6185484"/>
            <a:ext cx="4838180" cy="75007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60"/>
              </a:spcBef>
            </a:pPr>
            <a:r>
              <a:rPr sz="2400" dirty="0">
                <a:latin typeface="Arial"/>
                <a:cs typeface="Arial"/>
              </a:rPr>
              <a:t>Name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: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Appikonda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Hima </a:t>
            </a:r>
            <a:r>
              <a:rPr sz="2400" spc="-10" dirty="0">
                <a:latin typeface="Arial"/>
                <a:cs typeface="Arial"/>
              </a:rPr>
              <a:t>Bindu</a:t>
            </a:r>
            <a:endParaRPr sz="2400" dirty="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35"/>
              </a:spcBef>
            </a:pPr>
            <a:r>
              <a:rPr sz="2400" dirty="0">
                <a:latin typeface="Arial"/>
                <a:cs typeface="Arial"/>
              </a:rPr>
              <a:t>Reg.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no.323129512002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805" y="340604"/>
            <a:ext cx="3987800" cy="322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dirty="0"/>
              <a:t>Future</a:t>
            </a:r>
            <a:r>
              <a:rPr sz="1950" spc="-30" dirty="0"/>
              <a:t> </a:t>
            </a:r>
            <a:r>
              <a:rPr sz="1950" spc="-10" dirty="0"/>
              <a:t>Enhancements</a:t>
            </a:r>
            <a:r>
              <a:rPr sz="1950" spc="-25" dirty="0"/>
              <a:t> </a:t>
            </a:r>
            <a:r>
              <a:rPr sz="1950" dirty="0"/>
              <a:t>&amp;</a:t>
            </a:r>
            <a:r>
              <a:rPr sz="1950" spc="-25" dirty="0"/>
              <a:t> </a:t>
            </a:r>
            <a:r>
              <a:rPr sz="1950" spc="-10" dirty="0"/>
              <a:t>Conclusion</a:t>
            </a:r>
            <a:endParaRPr sz="1950"/>
          </a:p>
        </p:txBody>
      </p:sp>
      <p:sp>
        <p:nvSpPr>
          <p:cNvPr id="3" name="object 3"/>
          <p:cNvSpPr txBox="1"/>
          <p:nvPr/>
        </p:nvSpPr>
        <p:spPr>
          <a:xfrm>
            <a:off x="425805" y="921414"/>
            <a:ext cx="191770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dirty="0">
                <a:solidFill>
                  <a:srgbClr val="4A6981"/>
                </a:solidFill>
                <a:latin typeface="Arial"/>
                <a:cs typeface="Arial"/>
              </a:rPr>
              <a:t>Planned</a:t>
            </a:r>
            <a:r>
              <a:rPr sz="1450" spc="-70" dirty="0">
                <a:solidFill>
                  <a:srgbClr val="4A6981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4A6981"/>
                </a:solidFill>
                <a:latin typeface="Arial"/>
                <a:cs typeface="Arial"/>
              </a:rPr>
              <a:t>Improvements</a:t>
            </a:r>
            <a:endParaRPr sz="14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505" y="1299921"/>
            <a:ext cx="313253" cy="31325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25805" y="1761439"/>
            <a:ext cx="531495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E645D"/>
                </a:solidFill>
                <a:latin typeface="Arial"/>
                <a:cs typeface="Arial"/>
              </a:rPr>
              <a:t>Enhanced</a:t>
            </a:r>
            <a:r>
              <a:rPr sz="1200" spc="-3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6E645D"/>
                </a:solidFill>
                <a:latin typeface="Arial"/>
                <a:cs typeface="Arial"/>
              </a:rPr>
              <a:t>Imaging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IR</a:t>
            </a:r>
            <a:r>
              <a:rPr sz="950" spc="-3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illumination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for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superior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6E645D"/>
                </a:solidFill>
                <a:latin typeface="Arial"/>
                <a:cs typeface="Arial"/>
              </a:rPr>
              <a:t>low-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light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performance</a:t>
            </a:r>
            <a:r>
              <a:rPr sz="950" spc="-1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and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liveness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detection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to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prevent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spoofing</a:t>
            </a:r>
            <a:r>
              <a:rPr sz="950" spc="-1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6E645D"/>
                </a:solidFill>
                <a:latin typeface="Arial"/>
                <a:cs typeface="Arial"/>
              </a:rPr>
              <a:t>attacks</a:t>
            </a:r>
            <a:endParaRPr sz="9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505" y="2541739"/>
            <a:ext cx="313253" cy="31325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25805" y="3003257"/>
            <a:ext cx="553593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E645D"/>
                </a:solidFill>
                <a:latin typeface="Arial"/>
                <a:cs typeface="Arial"/>
              </a:rPr>
              <a:t>Smart</a:t>
            </a:r>
            <a:r>
              <a:rPr sz="120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6E645D"/>
                </a:solidFill>
                <a:latin typeface="Arial"/>
                <a:cs typeface="Arial"/>
              </a:rPr>
              <a:t>Integration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Mobile</a:t>
            </a:r>
            <a:r>
              <a:rPr sz="9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app</a:t>
            </a:r>
            <a:r>
              <a:rPr sz="9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for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enrollment</a:t>
            </a:r>
            <a:r>
              <a:rPr sz="9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management</a:t>
            </a:r>
            <a:r>
              <a:rPr sz="9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and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building</a:t>
            </a:r>
            <a:r>
              <a:rPr sz="9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system</a:t>
            </a:r>
            <a:r>
              <a:rPr sz="9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integration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with</a:t>
            </a:r>
            <a:r>
              <a:rPr sz="9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expanded</a:t>
            </a:r>
            <a:r>
              <a:rPr sz="9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SD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card</a:t>
            </a:r>
            <a:r>
              <a:rPr sz="9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6E645D"/>
                </a:solidFill>
                <a:latin typeface="Arial"/>
                <a:cs typeface="Arial"/>
              </a:rPr>
              <a:t>storage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59930" y="921414"/>
            <a:ext cx="134493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dirty="0">
                <a:solidFill>
                  <a:srgbClr val="4A6981"/>
                </a:solidFill>
                <a:latin typeface="Arial"/>
                <a:cs typeface="Arial"/>
              </a:rPr>
              <a:t>Project</a:t>
            </a:r>
            <a:r>
              <a:rPr sz="1450" spc="-65" dirty="0">
                <a:solidFill>
                  <a:srgbClr val="4A6981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4A6981"/>
                </a:solidFill>
                <a:latin typeface="Arial"/>
                <a:cs typeface="Arial"/>
              </a:rPr>
              <a:t>Success</a:t>
            </a:r>
            <a:endParaRPr sz="14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72630" y="2339454"/>
            <a:ext cx="7789164" cy="589014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759930" y="1268958"/>
            <a:ext cx="7378700" cy="932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2420">
              <a:lnSpc>
                <a:spcPct val="136000"/>
              </a:lnSpc>
              <a:spcBef>
                <a:spcPts val="100"/>
              </a:spcBef>
            </a:pP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Successfully</a:t>
            </a:r>
            <a:r>
              <a:rPr sz="950" spc="-1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demonstrated</a:t>
            </a:r>
            <a:r>
              <a:rPr sz="950" spc="-1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the</a:t>
            </a:r>
            <a:r>
              <a:rPr sz="950" spc="-1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power</a:t>
            </a:r>
            <a:r>
              <a:rPr sz="950" spc="-1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of</a:t>
            </a:r>
            <a:r>
              <a:rPr sz="950" spc="-1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edge</a:t>
            </a:r>
            <a:r>
              <a:rPr sz="950" spc="-1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AI</a:t>
            </a:r>
            <a:r>
              <a:rPr sz="950" spc="-1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in</a:t>
            </a:r>
            <a:r>
              <a:rPr sz="950" spc="-10" dirty="0">
                <a:solidFill>
                  <a:srgbClr val="6E645D"/>
                </a:solidFill>
                <a:latin typeface="Arial"/>
                <a:cs typeface="Arial"/>
              </a:rPr>
              <a:t> real-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world</a:t>
            </a:r>
            <a:r>
              <a:rPr sz="950" spc="-1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security</a:t>
            </a:r>
            <a:r>
              <a:rPr sz="950" spc="-1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applications</a:t>
            </a:r>
            <a:r>
              <a:rPr sz="950" spc="-1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through</a:t>
            </a:r>
            <a:r>
              <a:rPr sz="950" spc="-10" dirty="0">
                <a:solidFill>
                  <a:srgbClr val="6E645D"/>
                </a:solidFill>
                <a:latin typeface="Arial"/>
                <a:cs typeface="Arial"/>
              </a:rPr>
              <a:t> cost-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effective,</a:t>
            </a:r>
            <a:r>
              <a:rPr sz="950" spc="-10" dirty="0">
                <a:solidFill>
                  <a:srgbClr val="6E645D"/>
                </a:solidFill>
                <a:latin typeface="Arial"/>
                <a:cs typeface="Arial"/>
              </a:rPr>
              <a:t> privacy-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preserving</a:t>
            </a:r>
            <a:r>
              <a:rPr sz="950" spc="-10" dirty="0">
                <a:solidFill>
                  <a:srgbClr val="6E645D"/>
                </a:solidFill>
                <a:latin typeface="Arial"/>
                <a:cs typeface="Arial"/>
              </a:rPr>
              <a:t> access control.</a:t>
            </a:r>
            <a:endParaRPr sz="950">
              <a:latin typeface="Arial"/>
              <a:cs typeface="Arial"/>
            </a:endParaRPr>
          </a:p>
          <a:p>
            <a:pPr marL="12700" marR="5080">
              <a:lnSpc>
                <a:spcPct val="136000"/>
              </a:lnSpc>
              <a:spcBef>
                <a:spcPts val="940"/>
              </a:spcBef>
            </a:pP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The</a:t>
            </a:r>
            <a:r>
              <a:rPr sz="9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system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achieves</a:t>
            </a:r>
            <a:r>
              <a:rPr sz="9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fast,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accurate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results</a:t>
            </a:r>
            <a:r>
              <a:rPr sz="9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whilst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providing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a</a:t>
            </a:r>
            <a:r>
              <a:rPr sz="9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compelling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alternative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to</a:t>
            </a:r>
            <a:r>
              <a:rPr sz="9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6E645D"/>
                </a:solidFill>
                <a:latin typeface="Arial"/>
                <a:cs typeface="Arial"/>
              </a:rPr>
              <a:t>cloud-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based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solutions,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proving</a:t>
            </a:r>
            <a:r>
              <a:rPr sz="9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that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sophisticated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spc="-25" dirty="0">
                <a:solidFill>
                  <a:srgbClr val="6E645D"/>
                </a:solidFill>
                <a:latin typeface="Arial"/>
                <a:cs typeface="Arial"/>
              </a:rPr>
              <a:t>AI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can</a:t>
            </a:r>
            <a:r>
              <a:rPr sz="9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operate</a:t>
            </a:r>
            <a:r>
              <a:rPr sz="950" spc="-1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efficiently</a:t>
            </a:r>
            <a:r>
              <a:rPr sz="950" spc="-1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on</a:t>
            </a:r>
            <a:r>
              <a:rPr sz="950" spc="-1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6E645D"/>
                </a:solidFill>
                <a:latin typeface="Arial"/>
                <a:cs typeface="Arial"/>
              </a:rPr>
              <a:t>embedded</a:t>
            </a:r>
            <a:r>
              <a:rPr sz="950" spc="-1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6E645D"/>
                </a:solidFill>
                <a:latin typeface="Arial"/>
                <a:cs typeface="Arial"/>
              </a:rPr>
              <a:t>platforms.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089" y="2037981"/>
            <a:ext cx="3430904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50" dirty="0"/>
              <a:t>Project</a:t>
            </a:r>
            <a:r>
              <a:rPr sz="3550" spc="-114" dirty="0"/>
              <a:t> </a:t>
            </a:r>
            <a:r>
              <a:rPr sz="3550" spc="-10" dirty="0"/>
              <a:t>Overview</a:t>
            </a:r>
            <a:endParaRPr sz="3550"/>
          </a:p>
        </p:txBody>
      </p:sp>
      <p:grpSp>
        <p:nvGrpSpPr>
          <p:cNvPr id="4" name="object 4"/>
          <p:cNvGrpSpPr/>
          <p:nvPr/>
        </p:nvGrpSpPr>
        <p:grpSpPr>
          <a:xfrm>
            <a:off x="789979" y="3052876"/>
            <a:ext cx="4218940" cy="3159125"/>
            <a:chOff x="789979" y="3052876"/>
            <a:chExt cx="4218940" cy="3159125"/>
          </a:xfrm>
        </p:grpSpPr>
        <p:sp>
          <p:nvSpPr>
            <p:cNvPr id="5" name="object 5"/>
            <p:cNvSpPr/>
            <p:nvPr/>
          </p:nvSpPr>
          <p:spPr>
            <a:xfrm>
              <a:off x="804348" y="3067253"/>
              <a:ext cx="4204335" cy="3144520"/>
            </a:xfrm>
            <a:custGeom>
              <a:avLst/>
              <a:gdLst/>
              <a:ahLst/>
              <a:cxnLst/>
              <a:rect l="l" t="t" r="r" b="b"/>
              <a:pathLst>
                <a:path w="4204335" h="3144520">
                  <a:moveTo>
                    <a:pt x="4108488" y="0"/>
                  </a:moveTo>
                  <a:lnTo>
                    <a:pt x="95492" y="0"/>
                  </a:lnTo>
                  <a:lnTo>
                    <a:pt x="58471" y="7553"/>
                  </a:lnTo>
                  <a:lnTo>
                    <a:pt x="28101" y="28100"/>
                  </a:lnTo>
                  <a:lnTo>
                    <a:pt x="7553" y="58469"/>
                  </a:lnTo>
                  <a:lnTo>
                    <a:pt x="0" y="95491"/>
                  </a:lnTo>
                  <a:lnTo>
                    <a:pt x="0" y="3048825"/>
                  </a:lnTo>
                  <a:lnTo>
                    <a:pt x="7553" y="3085846"/>
                  </a:lnTo>
                  <a:lnTo>
                    <a:pt x="28101" y="3116216"/>
                  </a:lnTo>
                  <a:lnTo>
                    <a:pt x="58471" y="3136763"/>
                  </a:lnTo>
                  <a:lnTo>
                    <a:pt x="95492" y="3144316"/>
                  </a:lnTo>
                  <a:lnTo>
                    <a:pt x="4108488" y="3144316"/>
                  </a:lnTo>
                  <a:lnTo>
                    <a:pt x="4145509" y="3136763"/>
                  </a:lnTo>
                  <a:lnTo>
                    <a:pt x="4175879" y="3116216"/>
                  </a:lnTo>
                  <a:lnTo>
                    <a:pt x="4196425" y="3085846"/>
                  </a:lnTo>
                  <a:lnTo>
                    <a:pt x="4203979" y="3048825"/>
                  </a:lnTo>
                  <a:lnTo>
                    <a:pt x="4203979" y="95491"/>
                  </a:lnTo>
                  <a:lnTo>
                    <a:pt x="4196425" y="58469"/>
                  </a:lnTo>
                  <a:lnTo>
                    <a:pt x="4175879" y="28100"/>
                  </a:lnTo>
                  <a:lnTo>
                    <a:pt x="4145509" y="7553"/>
                  </a:lnTo>
                  <a:lnTo>
                    <a:pt x="4108488" y="0"/>
                  </a:lnTo>
                  <a:close/>
                </a:path>
              </a:pathLst>
            </a:custGeom>
            <a:solidFill>
              <a:srgbClr val="C6A8A8">
                <a:alpha val="9921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3789" y="3056686"/>
              <a:ext cx="4196715" cy="3136900"/>
            </a:xfrm>
            <a:custGeom>
              <a:avLst/>
              <a:gdLst/>
              <a:ahLst/>
              <a:cxnLst/>
              <a:rect l="l" t="t" r="r" b="b"/>
              <a:pathLst>
                <a:path w="4196715" h="3136900">
                  <a:moveTo>
                    <a:pt x="4101096" y="0"/>
                  </a:moveTo>
                  <a:lnTo>
                    <a:pt x="95261" y="0"/>
                  </a:lnTo>
                  <a:lnTo>
                    <a:pt x="58330" y="7535"/>
                  </a:lnTo>
                  <a:lnTo>
                    <a:pt x="28033" y="28033"/>
                  </a:lnTo>
                  <a:lnTo>
                    <a:pt x="7535" y="58330"/>
                  </a:lnTo>
                  <a:lnTo>
                    <a:pt x="0" y="95262"/>
                  </a:lnTo>
                  <a:lnTo>
                    <a:pt x="0" y="3041434"/>
                  </a:lnTo>
                  <a:lnTo>
                    <a:pt x="7535" y="3078366"/>
                  </a:lnTo>
                  <a:lnTo>
                    <a:pt x="28033" y="3108663"/>
                  </a:lnTo>
                  <a:lnTo>
                    <a:pt x="58330" y="3129161"/>
                  </a:lnTo>
                  <a:lnTo>
                    <a:pt x="95261" y="3136696"/>
                  </a:lnTo>
                  <a:lnTo>
                    <a:pt x="4101096" y="3136696"/>
                  </a:lnTo>
                  <a:lnTo>
                    <a:pt x="4138028" y="3129161"/>
                  </a:lnTo>
                  <a:lnTo>
                    <a:pt x="4168325" y="3108663"/>
                  </a:lnTo>
                  <a:lnTo>
                    <a:pt x="4188823" y="3078366"/>
                  </a:lnTo>
                  <a:lnTo>
                    <a:pt x="4196359" y="3041434"/>
                  </a:lnTo>
                  <a:lnTo>
                    <a:pt x="4196359" y="95262"/>
                  </a:lnTo>
                  <a:lnTo>
                    <a:pt x="4188823" y="58330"/>
                  </a:lnTo>
                  <a:lnTo>
                    <a:pt x="4168325" y="28033"/>
                  </a:lnTo>
                  <a:lnTo>
                    <a:pt x="4138028" y="7535"/>
                  </a:lnTo>
                  <a:lnTo>
                    <a:pt x="4101096" y="0"/>
                  </a:lnTo>
                  <a:close/>
                </a:path>
              </a:pathLst>
            </a:custGeom>
            <a:solidFill>
              <a:srgbClr val="E0C2C2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3789" y="3056686"/>
              <a:ext cx="4196715" cy="3136900"/>
            </a:xfrm>
            <a:custGeom>
              <a:avLst/>
              <a:gdLst/>
              <a:ahLst/>
              <a:cxnLst/>
              <a:rect l="l" t="t" r="r" b="b"/>
              <a:pathLst>
                <a:path w="4196715" h="3136900">
                  <a:moveTo>
                    <a:pt x="0" y="95262"/>
                  </a:moveTo>
                  <a:lnTo>
                    <a:pt x="7535" y="58330"/>
                  </a:lnTo>
                  <a:lnTo>
                    <a:pt x="28033" y="28033"/>
                  </a:lnTo>
                  <a:lnTo>
                    <a:pt x="58330" y="7535"/>
                  </a:lnTo>
                  <a:lnTo>
                    <a:pt x="95261" y="0"/>
                  </a:lnTo>
                  <a:lnTo>
                    <a:pt x="4101096" y="0"/>
                  </a:lnTo>
                  <a:lnTo>
                    <a:pt x="4138028" y="7535"/>
                  </a:lnTo>
                  <a:lnTo>
                    <a:pt x="4168325" y="28033"/>
                  </a:lnTo>
                  <a:lnTo>
                    <a:pt x="4188823" y="58330"/>
                  </a:lnTo>
                  <a:lnTo>
                    <a:pt x="4196359" y="95262"/>
                  </a:lnTo>
                  <a:lnTo>
                    <a:pt x="4196359" y="3041434"/>
                  </a:lnTo>
                  <a:lnTo>
                    <a:pt x="4188823" y="3078366"/>
                  </a:lnTo>
                  <a:lnTo>
                    <a:pt x="4168325" y="3108663"/>
                  </a:lnTo>
                  <a:lnTo>
                    <a:pt x="4138028" y="3129161"/>
                  </a:lnTo>
                  <a:lnTo>
                    <a:pt x="4101096" y="3136696"/>
                  </a:lnTo>
                  <a:lnTo>
                    <a:pt x="95261" y="3136696"/>
                  </a:lnTo>
                  <a:lnTo>
                    <a:pt x="58330" y="3129161"/>
                  </a:lnTo>
                  <a:lnTo>
                    <a:pt x="28033" y="3108663"/>
                  </a:lnTo>
                  <a:lnTo>
                    <a:pt x="7535" y="3078366"/>
                  </a:lnTo>
                  <a:lnTo>
                    <a:pt x="0" y="3041434"/>
                  </a:lnTo>
                  <a:lnTo>
                    <a:pt x="0" y="95262"/>
                  </a:lnTo>
                  <a:close/>
                </a:path>
              </a:pathLst>
            </a:custGeom>
            <a:ln w="7619">
              <a:solidFill>
                <a:srgbClr val="C6A8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15523" y="3286493"/>
            <a:ext cx="3704590" cy="2313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The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Challenge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sz="1750" dirty="0">
                <a:latin typeface="Arial"/>
                <a:cs typeface="Arial"/>
              </a:rPr>
              <a:t>Traditional</a:t>
            </a:r>
            <a:r>
              <a:rPr sz="1750" spc="-70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access</a:t>
            </a:r>
            <a:r>
              <a:rPr sz="1750" spc="-65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methods</a:t>
            </a:r>
            <a:r>
              <a:rPr sz="1750" spc="-70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like</a:t>
            </a:r>
            <a:r>
              <a:rPr sz="1750" spc="-65" dirty="0">
                <a:latin typeface="Arial"/>
                <a:cs typeface="Arial"/>
              </a:rPr>
              <a:t> </a:t>
            </a:r>
            <a:r>
              <a:rPr sz="1750" spc="-10" dirty="0">
                <a:latin typeface="Arial"/>
                <a:cs typeface="Arial"/>
              </a:rPr>
              <a:t>keys, </a:t>
            </a:r>
            <a:r>
              <a:rPr sz="1750" dirty="0">
                <a:latin typeface="Arial"/>
                <a:cs typeface="Arial"/>
              </a:rPr>
              <a:t>RFID</a:t>
            </a:r>
            <a:r>
              <a:rPr sz="1750" spc="-40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cards,</a:t>
            </a:r>
            <a:r>
              <a:rPr sz="1750" spc="-40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and</a:t>
            </a:r>
            <a:r>
              <a:rPr sz="1750" spc="-35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PIN</a:t>
            </a:r>
            <a:r>
              <a:rPr sz="1750" spc="-40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pads</a:t>
            </a:r>
            <a:r>
              <a:rPr sz="1750" spc="-35" dirty="0">
                <a:latin typeface="Arial"/>
                <a:cs typeface="Arial"/>
              </a:rPr>
              <a:t> </a:t>
            </a:r>
            <a:r>
              <a:rPr sz="1750" spc="-25" dirty="0">
                <a:latin typeface="Arial"/>
                <a:cs typeface="Arial"/>
              </a:rPr>
              <a:t>are </a:t>
            </a:r>
            <a:r>
              <a:rPr sz="1750" spc="-10" dirty="0">
                <a:latin typeface="Arial"/>
                <a:cs typeface="Arial"/>
              </a:rPr>
              <a:t>vulnerable</a:t>
            </a:r>
            <a:r>
              <a:rPr sz="1750" spc="-40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to</a:t>
            </a:r>
            <a:r>
              <a:rPr sz="1750" spc="-35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theft,</a:t>
            </a:r>
            <a:r>
              <a:rPr sz="1750" spc="-35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loss,</a:t>
            </a:r>
            <a:r>
              <a:rPr sz="1750" spc="-40" dirty="0">
                <a:latin typeface="Arial"/>
                <a:cs typeface="Arial"/>
              </a:rPr>
              <a:t> </a:t>
            </a:r>
            <a:r>
              <a:rPr sz="1750" spc="-10" dirty="0">
                <a:latin typeface="Arial"/>
                <a:cs typeface="Arial"/>
              </a:rPr>
              <a:t>duplication, </a:t>
            </a:r>
            <a:r>
              <a:rPr sz="1750" dirty="0">
                <a:latin typeface="Arial"/>
                <a:cs typeface="Arial"/>
              </a:rPr>
              <a:t>and</a:t>
            </a:r>
            <a:r>
              <a:rPr sz="1750" spc="-55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pose</a:t>
            </a:r>
            <a:r>
              <a:rPr sz="1750" spc="-55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hygiene</a:t>
            </a:r>
            <a:r>
              <a:rPr sz="1750" spc="-55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concerns</a:t>
            </a:r>
            <a:r>
              <a:rPr sz="1750" spc="-55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in</a:t>
            </a:r>
            <a:r>
              <a:rPr sz="1750" spc="-55" dirty="0">
                <a:latin typeface="Arial"/>
                <a:cs typeface="Arial"/>
              </a:rPr>
              <a:t> </a:t>
            </a:r>
            <a:r>
              <a:rPr sz="1750" spc="-10" dirty="0">
                <a:latin typeface="Arial"/>
                <a:cs typeface="Arial"/>
              </a:rPr>
              <a:t>high- </a:t>
            </a:r>
            <a:r>
              <a:rPr sz="1750" dirty="0">
                <a:latin typeface="Arial"/>
                <a:cs typeface="Arial"/>
              </a:rPr>
              <a:t>traffic</a:t>
            </a:r>
            <a:r>
              <a:rPr sz="1750" spc="-45" dirty="0">
                <a:latin typeface="Arial"/>
                <a:cs typeface="Arial"/>
              </a:rPr>
              <a:t> </a:t>
            </a:r>
            <a:r>
              <a:rPr sz="1750" spc="-10" dirty="0">
                <a:latin typeface="Arial"/>
                <a:cs typeface="Arial"/>
              </a:rPr>
              <a:t>environments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213146" y="3052876"/>
            <a:ext cx="4218940" cy="3159125"/>
            <a:chOff x="5213146" y="3052876"/>
            <a:chExt cx="4218940" cy="3159125"/>
          </a:xfrm>
        </p:grpSpPr>
        <p:sp>
          <p:nvSpPr>
            <p:cNvPr id="10" name="object 10"/>
            <p:cNvSpPr/>
            <p:nvPr/>
          </p:nvSpPr>
          <p:spPr>
            <a:xfrm>
              <a:off x="5227523" y="3067253"/>
              <a:ext cx="4204335" cy="3144520"/>
            </a:xfrm>
            <a:custGeom>
              <a:avLst/>
              <a:gdLst/>
              <a:ahLst/>
              <a:cxnLst/>
              <a:rect l="l" t="t" r="r" b="b"/>
              <a:pathLst>
                <a:path w="4204334" h="3144520">
                  <a:moveTo>
                    <a:pt x="4108488" y="0"/>
                  </a:moveTo>
                  <a:lnTo>
                    <a:pt x="95492" y="0"/>
                  </a:lnTo>
                  <a:lnTo>
                    <a:pt x="58471" y="7553"/>
                  </a:lnTo>
                  <a:lnTo>
                    <a:pt x="28101" y="28100"/>
                  </a:lnTo>
                  <a:lnTo>
                    <a:pt x="7553" y="58469"/>
                  </a:lnTo>
                  <a:lnTo>
                    <a:pt x="0" y="95491"/>
                  </a:lnTo>
                  <a:lnTo>
                    <a:pt x="0" y="3048825"/>
                  </a:lnTo>
                  <a:lnTo>
                    <a:pt x="7553" y="3085846"/>
                  </a:lnTo>
                  <a:lnTo>
                    <a:pt x="28101" y="3116216"/>
                  </a:lnTo>
                  <a:lnTo>
                    <a:pt x="58471" y="3136763"/>
                  </a:lnTo>
                  <a:lnTo>
                    <a:pt x="95492" y="3144316"/>
                  </a:lnTo>
                  <a:lnTo>
                    <a:pt x="4108488" y="3144316"/>
                  </a:lnTo>
                  <a:lnTo>
                    <a:pt x="4145509" y="3136763"/>
                  </a:lnTo>
                  <a:lnTo>
                    <a:pt x="4175879" y="3116216"/>
                  </a:lnTo>
                  <a:lnTo>
                    <a:pt x="4196425" y="3085846"/>
                  </a:lnTo>
                  <a:lnTo>
                    <a:pt x="4203979" y="3048825"/>
                  </a:lnTo>
                  <a:lnTo>
                    <a:pt x="4203979" y="95491"/>
                  </a:lnTo>
                  <a:lnTo>
                    <a:pt x="4196425" y="58469"/>
                  </a:lnTo>
                  <a:lnTo>
                    <a:pt x="4175879" y="28100"/>
                  </a:lnTo>
                  <a:lnTo>
                    <a:pt x="4145509" y="7553"/>
                  </a:lnTo>
                  <a:lnTo>
                    <a:pt x="4108488" y="0"/>
                  </a:lnTo>
                  <a:close/>
                </a:path>
              </a:pathLst>
            </a:custGeom>
            <a:solidFill>
              <a:srgbClr val="B1AAD2">
                <a:alpha val="9921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16956" y="3056686"/>
              <a:ext cx="4196715" cy="3136900"/>
            </a:xfrm>
            <a:custGeom>
              <a:avLst/>
              <a:gdLst/>
              <a:ahLst/>
              <a:cxnLst/>
              <a:rect l="l" t="t" r="r" b="b"/>
              <a:pathLst>
                <a:path w="4196715" h="3136900">
                  <a:moveTo>
                    <a:pt x="4101096" y="0"/>
                  </a:moveTo>
                  <a:lnTo>
                    <a:pt x="95261" y="0"/>
                  </a:lnTo>
                  <a:lnTo>
                    <a:pt x="58330" y="7535"/>
                  </a:lnTo>
                  <a:lnTo>
                    <a:pt x="28033" y="28033"/>
                  </a:lnTo>
                  <a:lnTo>
                    <a:pt x="7535" y="58330"/>
                  </a:lnTo>
                  <a:lnTo>
                    <a:pt x="0" y="95262"/>
                  </a:lnTo>
                  <a:lnTo>
                    <a:pt x="0" y="3041434"/>
                  </a:lnTo>
                  <a:lnTo>
                    <a:pt x="7535" y="3078366"/>
                  </a:lnTo>
                  <a:lnTo>
                    <a:pt x="28033" y="3108663"/>
                  </a:lnTo>
                  <a:lnTo>
                    <a:pt x="58330" y="3129161"/>
                  </a:lnTo>
                  <a:lnTo>
                    <a:pt x="95261" y="3136696"/>
                  </a:lnTo>
                  <a:lnTo>
                    <a:pt x="4101096" y="3136696"/>
                  </a:lnTo>
                  <a:lnTo>
                    <a:pt x="4138028" y="3129161"/>
                  </a:lnTo>
                  <a:lnTo>
                    <a:pt x="4168325" y="3108663"/>
                  </a:lnTo>
                  <a:lnTo>
                    <a:pt x="4188823" y="3078366"/>
                  </a:lnTo>
                  <a:lnTo>
                    <a:pt x="4196359" y="3041434"/>
                  </a:lnTo>
                  <a:lnTo>
                    <a:pt x="4196359" y="95262"/>
                  </a:lnTo>
                  <a:lnTo>
                    <a:pt x="4188823" y="58330"/>
                  </a:lnTo>
                  <a:lnTo>
                    <a:pt x="4168325" y="28033"/>
                  </a:lnTo>
                  <a:lnTo>
                    <a:pt x="4138028" y="7535"/>
                  </a:lnTo>
                  <a:lnTo>
                    <a:pt x="4101096" y="0"/>
                  </a:lnTo>
                  <a:close/>
                </a:path>
              </a:pathLst>
            </a:custGeom>
            <a:solidFill>
              <a:srgbClr val="CCC4EB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16956" y="3056686"/>
              <a:ext cx="4196715" cy="3136900"/>
            </a:xfrm>
            <a:custGeom>
              <a:avLst/>
              <a:gdLst/>
              <a:ahLst/>
              <a:cxnLst/>
              <a:rect l="l" t="t" r="r" b="b"/>
              <a:pathLst>
                <a:path w="4196715" h="3136900">
                  <a:moveTo>
                    <a:pt x="0" y="95262"/>
                  </a:moveTo>
                  <a:lnTo>
                    <a:pt x="7535" y="58330"/>
                  </a:lnTo>
                  <a:lnTo>
                    <a:pt x="28033" y="28033"/>
                  </a:lnTo>
                  <a:lnTo>
                    <a:pt x="58330" y="7535"/>
                  </a:lnTo>
                  <a:lnTo>
                    <a:pt x="95261" y="0"/>
                  </a:lnTo>
                  <a:lnTo>
                    <a:pt x="4101096" y="0"/>
                  </a:lnTo>
                  <a:lnTo>
                    <a:pt x="4138028" y="7535"/>
                  </a:lnTo>
                  <a:lnTo>
                    <a:pt x="4168325" y="28033"/>
                  </a:lnTo>
                  <a:lnTo>
                    <a:pt x="4188823" y="58330"/>
                  </a:lnTo>
                  <a:lnTo>
                    <a:pt x="4196359" y="95262"/>
                  </a:lnTo>
                  <a:lnTo>
                    <a:pt x="4196359" y="3041434"/>
                  </a:lnTo>
                  <a:lnTo>
                    <a:pt x="4188823" y="3078366"/>
                  </a:lnTo>
                  <a:lnTo>
                    <a:pt x="4168325" y="3108663"/>
                  </a:lnTo>
                  <a:lnTo>
                    <a:pt x="4138028" y="3129161"/>
                  </a:lnTo>
                  <a:lnTo>
                    <a:pt x="4101096" y="3136696"/>
                  </a:lnTo>
                  <a:lnTo>
                    <a:pt x="95261" y="3136696"/>
                  </a:lnTo>
                  <a:lnTo>
                    <a:pt x="58330" y="3129161"/>
                  </a:lnTo>
                  <a:lnTo>
                    <a:pt x="28033" y="3108663"/>
                  </a:lnTo>
                  <a:lnTo>
                    <a:pt x="7535" y="3078366"/>
                  </a:lnTo>
                  <a:lnTo>
                    <a:pt x="0" y="3041434"/>
                  </a:lnTo>
                  <a:lnTo>
                    <a:pt x="0" y="95262"/>
                  </a:lnTo>
                  <a:close/>
                </a:path>
              </a:pathLst>
            </a:custGeom>
            <a:ln w="7619">
              <a:solidFill>
                <a:srgbClr val="B1AA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438698" y="3286493"/>
            <a:ext cx="3655695" cy="2313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The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Solution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sz="1750" spc="-10" dirty="0">
                <a:latin typeface="Arial"/>
                <a:cs typeface="Arial"/>
              </a:rPr>
              <a:t>AI-</a:t>
            </a:r>
            <a:r>
              <a:rPr sz="1750" dirty="0">
                <a:latin typeface="Arial"/>
                <a:cs typeface="Arial"/>
              </a:rPr>
              <a:t>powered</a:t>
            </a:r>
            <a:r>
              <a:rPr sz="1750" spc="-65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offline</a:t>
            </a:r>
            <a:r>
              <a:rPr sz="1750" spc="-65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face</a:t>
            </a:r>
            <a:r>
              <a:rPr sz="1750" spc="-65" dirty="0">
                <a:latin typeface="Arial"/>
                <a:cs typeface="Arial"/>
              </a:rPr>
              <a:t> </a:t>
            </a:r>
            <a:r>
              <a:rPr sz="1750" spc="-10" dirty="0">
                <a:latin typeface="Arial"/>
                <a:cs typeface="Arial"/>
              </a:rPr>
              <a:t>recognition </a:t>
            </a:r>
            <a:r>
              <a:rPr sz="1750" dirty="0">
                <a:latin typeface="Arial"/>
                <a:cs typeface="Arial"/>
              </a:rPr>
              <a:t>system</a:t>
            </a:r>
            <a:r>
              <a:rPr sz="1750" spc="-50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using</a:t>
            </a:r>
            <a:r>
              <a:rPr sz="1750" spc="-50" dirty="0">
                <a:latin typeface="Arial"/>
                <a:cs typeface="Arial"/>
              </a:rPr>
              <a:t> </a:t>
            </a:r>
            <a:r>
              <a:rPr sz="1750" spc="-10" dirty="0">
                <a:latin typeface="Arial"/>
                <a:cs typeface="Arial"/>
              </a:rPr>
              <a:t>ESP32-</a:t>
            </a:r>
            <a:r>
              <a:rPr sz="1750" dirty="0">
                <a:latin typeface="Arial"/>
                <a:cs typeface="Arial"/>
              </a:rPr>
              <a:t>CAM</a:t>
            </a:r>
            <a:r>
              <a:rPr sz="1750" spc="-50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and</a:t>
            </a:r>
            <a:r>
              <a:rPr sz="1750" spc="-50" dirty="0">
                <a:latin typeface="Arial"/>
                <a:cs typeface="Arial"/>
              </a:rPr>
              <a:t> </a:t>
            </a:r>
            <a:r>
              <a:rPr sz="1750" spc="-20" dirty="0">
                <a:latin typeface="Arial"/>
                <a:cs typeface="Arial"/>
              </a:rPr>
              <a:t>ESP- </a:t>
            </a:r>
            <a:r>
              <a:rPr sz="1750" dirty="0">
                <a:latin typeface="Arial"/>
                <a:cs typeface="Arial"/>
              </a:rPr>
              <a:t>WHO</a:t>
            </a:r>
            <a:r>
              <a:rPr sz="1750" spc="-40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library</a:t>
            </a:r>
            <a:r>
              <a:rPr sz="1750" spc="-40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that</a:t>
            </a:r>
            <a:r>
              <a:rPr sz="1750" spc="-35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unlocks</a:t>
            </a:r>
            <a:r>
              <a:rPr sz="1750" spc="-40" dirty="0">
                <a:latin typeface="Arial"/>
                <a:cs typeface="Arial"/>
              </a:rPr>
              <a:t> </a:t>
            </a:r>
            <a:r>
              <a:rPr sz="1750" spc="-10" dirty="0">
                <a:latin typeface="Arial"/>
                <a:cs typeface="Arial"/>
              </a:rPr>
              <a:t>doors </a:t>
            </a:r>
            <a:r>
              <a:rPr sz="1750" dirty="0">
                <a:latin typeface="Arial"/>
                <a:cs typeface="Arial"/>
              </a:rPr>
              <a:t>securely</a:t>
            </a:r>
            <a:r>
              <a:rPr sz="1750" spc="-85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upon</a:t>
            </a:r>
            <a:r>
              <a:rPr sz="1750" spc="-80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successful</a:t>
            </a:r>
            <a:r>
              <a:rPr sz="1750" spc="-80" dirty="0">
                <a:latin typeface="Arial"/>
                <a:cs typeface="Arial"/>
              </a:rPr>
              <a:t> </a:t>
            </a:r>
            <a:r>
              <a:rPr sz="1750" spc="-10" dirty="0">
                <a:latin typeface="Arial"/>
                <a:cs typeface="Arial"/>
              </a:rPr>
              <a:t>facial identification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636328" y="3052876"/>
            <a:ext cx="4218940" cy="3159125"/>
            <a:chOff x="9636328" y="3052876"/>
            <a:chExt cx="4218940" cy="3159125"/>
          </a:xfrm>
        </p:grpSpPr>
        <p:sp>
          <p:nvSpPr>
            <p:cNvPr id="15" name="object 15"/>
            <p:cNvSpPr/>
            <p:nvPr/>
          </p:nvSpPr>
          <p:spPr>
            <a:xfrm>
              <a:off x="9650691" y="3067253"/>
              <a:ext cx="4204335" cy="3144520"/>
            </a:xfrm>
            <a:custGeom>
              <a:avLst/>
              <a:gdLst/>
              <a:ahLst/>
              <a:cxnLst/>
              <a:rect l="l" t="t" r="r" b="b"/>
              <a:pathLst>
                <a:path w="4204334" h="3144520">
                  <a:moveTo>
                    <a:pt x="4108488" y="0"/>
                  </a:moveTo>
                  <a:lnTo>
                    <a:pt x="95492" y="0"/>
                  </a:lnTo>
                  <a:lnTo>
                    <a:pt x="58471" y="7553"/>
                  </a:lnTo>
                  <a:lnTo>
                    <a:pt x="28101" y="28100"/>
                  </a:lnTo>
                  <a:lnTo>
                    <a:pt x="7553" y="58469"/>
                  </a:lnTo>
                  <a:lnTo>
                    <a:pt x="0" y="95491"/>
                  </a:lnTo>
                  <a:lnTo>
                    <a:pt x="0" y="3048825"/>
                  </a:lnTo>
                  <a:lnTo>
                    <a:pt x="7553" y="3085846"/>
                  </a:lnTo>
                  <a:lnTo>
                    <a:pt x="28101" y="3116216"/>
                  </a:lnTo>
                  <a:lnTo>
                    <a:pt x="58471" y="3136763"/>
                  </a:lnTo>
                  <a:lnTo>
                    <a:pt x="95492" y="3144316"/>
                  </a:lnTo>
                  <a:lnTo>
                    <a:pt x="4108488" y="3144316"/>
                  </a:lnTo>
                  <a:lnTo>
                    <a:pt x="4145509" y="3136763"/>
                  </a:lnTo>
                  <a:lnTo>
                    <a:pt x="4175879" y="3116216"/>
                  </a:lnTo>
                  <a:lnTo>
                    <a:pt x="4196425" y="3085846"/>
                  </a:lnTo>
                  <a:lnTo>
                    <a:pt x="4203979" y="3048825"/>
                  </a:lnTo>
                  <a:lnTo>
                    <a:pt x="4203979" y="95491"/>
                  </a:lnTo>
                  <a:lnTo>
                    <a:pt x="4196425" y="58469"/>
                  </a:lnTo>
                  <a:lnTo>
                    <a:pt x="4175879" y="28100"/>
                  </a:lnTo>
                  <a:lnTo>
                    <a:pt x="4145509" y="7553"/>
                  </a:lnTo>
                  <a:lnTo>
                    <a:pt x="4108488" y="0"/>
                  </a:lnTo>
                  <a:close/>
                </a:path>
              </a:pathLst>
            </a:custGeom>
            <a:solidFill>
              <a:srgbClr val="9AC0C9">
                <a:alpha val="9921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640137" y="3056686"/>
              <a:ext cx="4196715" cy="3136900"/>
            </a:xfrm>
            <a:custGeom>
              <a:avLst/>
              <a:gdLst/>
              <a:ahLst/>
              <a:cxnLst/>
              <a:rect l="l" t="t" r="r" b="b"/>
              <a:pathLst>
                <a:path w="4196715" h="3136900">
                  <a:moveTo>
                    <a:pt x="4101096" y="0"/>
                  </a:moveTo>
                  <a:lnTo>
                    <a:pt x="95261" y="0"/>
                  </a:lnTo>
                  <a:lnTo>
                    <a:pt x="58330" y="7535"/>
                  </a:lnTo>
                  <a:lnTo>
                    <a:pt x="28033" y="28033"/>
                  </a:lnTo>
                  <a:lnTo>
                    <a:pt x="7535" y="58330"/>
                  </a:lnTo>
                  <a:lnTo>
                    <a:pt x="0" y="95262"/>
                  </a:lnTo>
                  <a:lnTo>
                    <a:pt x="0" y="3041434"/>
                  </a:lnTo>
                  <a:lnTo>
                    <a:pt x="7535" y="3078366"/>
                  </a:lnTo>
                  <a:lnTo>
                    <a:pt x="28033" y="3108663"/>
                  </a:lnTo>
                  <a:lnTo>
                    <a:pt x="58330" y="3129161"/>
                  </a:lnTo>
                  <a:lnTo>
                    <a:pt x="95261" y="3136696"/>
                  </a:lnTo>
                  <a:lnTo>
                    <a:pt x="4101096" y="3136696"/>
                  </a:lnTo>
                  <a:lnTo>
                    <a:pt x="4138028" y="3129161"/>
                  </a:lnTo>
                  <a:lnTo>
                    <a:pt x="4168325" y="3108663"/>
                  </a:lnTo>
                  <a:lnTo>
                    <a:pt x="4188823" y="3078366"/>
                  </a:lnTo>
                  <a:lnTo>
                    <a:pt x="4196359" y="3041434"/>
                  </a:lnTo>
                  <a:lnTo>
                    <a:pt x="4196359" y="95262"/>
                  </a:lnTo>
                  <a:lnTo>
                    <a:pt x="4188823" y="58330"/>
                  </a:lnTo>
                  <a:lnTo>
                    <a:pt x="4168325" y="28033"/>
                  </a:lnTo>
                  <a:lnTo>
                    <a:pt x="4138028" y="7535"/>
                  </a:lnTo>
                  <a:lnTo>
                    <a:pt x="4101096" y="0"/>
                  </a:lnTo>
                  <a:close/>
                </a:path>
              </a:pathLst>
            </a:custGeom>
            <a:solidFill>
              <a:srgbClr val="B4DAE3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640137" y="3056686"/>
              <a:ext cx="4196715" cy="3136900"/>
            </a:xfrm>
            <a:custGeom>
              <a:avLst/>
              <a:gdLst/>
              <a:ahLst/>
              <a:cxnLst/>
              <a:rect l="l" t="t" r="r" b="b"/>
              <a:pathLst>
                <a:path w="4196715" h="3136900">
                  <a:moveTo>
                    <a:pt x="0" y="95262"/>
                  </a:moveTo>
                  <a:lnTo>
                    <a:pt x="7535" y="58330"/>
                  </a:lnTo>
                  <a:lnTo>
                    <a:pt x="28033" y="28033"/>
                  </a:lnTo>
                  <a:lnTo>
                    <a:pt x="58330" y="7535"/>
                  </a:lnTo>
                  <a:lnTo>
                    <a:pt x="95261" y="0"/>
                  </a:lnTo>
                  <a:lnTo>
                    <a:pt x="4101096" y="0"/>
                  </a:lnTo>
                  <a:lnTo>
                    <a:pt x="4138028" y="7535"/>
                  </a:lnTo>
                  <a:lnTo>
                    <a:pt x="4168325" y="28033"/>
                  </a:lnTo>
                  <a:lnTo>
                    <a:pt x="4188823" y="58330"/>
                  </a:lnTo>
                  <a:lnTo>
                    <a:pt x="4196359" y="95262"/>
                  </a:lnTo>
                  <a:lnTo>
                    <a:pt x="4196359" y="3041434"/>
                  </a:lnTo>
                  <a:lnTo>
                    <a:pt x="4188823" y="3078366"/>
                  </a:lnTo>
                  <a:lnTo>
                    <a:pt x="4168325" y="3108663"/>
                  </a:lnTo>
                  <a:lnTo>
                    <a:pt x="4138028" y="3129161"/>
                  </a:lnTo>
                  <a:lnTo>
                    <a:pt x="4101096" y="3136696"/>
                  </a:lnTo>
                  <a:lnTo>
                    <a:pt x="95261" y="3136696"/>
                  </a:lnTo>
                  <a:lnTo>
                    <a:pt x="58330" y="3129161"/>
                  </a:lnTo>
                  <a:lnTo>
                    <a:pt x="28033" y="3108663"/>
                  </a:lnTo>
                  <a:lnTo>
                    <a:pt x="7535" y="3078366"/>
                  </a:lnTo>
                  <a:lnTo>
                    <a:pt x="0" y="3041434"/>
                  </a:lnTo>
                  <a:lnTo>
                    <a:pt x="0" y="95262"/>
                  </a:lnTo>
                  <a:close/>
                </a:path>
              </a:pathLst>
            </a:custGeom>
            <a:ln w="7619">
              <a:solidFill>
                <a:srgbClr val="9AC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861867" y="3286493"/>
            <a:ext cx="3583304" cy="2313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Key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Benefits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sz="1750" dirty="0">
                <a:latin typeface="Arial"/>
                <a:cs typeface="Arial"/>
              </a:rPr>
              <a:t>Complete</a:t>
            </a:r>
            <a:r>
              <a:rPr sz="1750" spc="-95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offline</a:t>
            </a:r>
            <a:r>
              <a:rPr sz="1750" spc="-95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operation</a:t>
            </a:r>
            <a:r>
              <a:rPr sz="1750" spc="-90" dirty="0">
                <a:latin typeface="Arial"/>
                <a:cs typeface="Arial"/>
              </a:rPr>
              <a:t> </a:t>
            </a:r>
            <a:r>
              <a:rPr sz="1750" spc="-10" dirty="0">
                <a:latin typeface="Arial"/>
                <a:cs typeface="Arial"/>
              </a:rPr>
              <a:t>ensures </a:t>
            </a:r>
            <a:r>
              <a:rPr sz="1750" dirty="0">
                <a:latin typeface="Arial"/>
                <a:cs typeface="Arial"/>
              </a:rPr>
              <a:t>enhanced</a:t>
            </a:r>
            <a:r>
              <a:rPr sz="1750" spc="-100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privacy</a:t>
            </a:r>
            <a:r>
              <a:rPr sz="1750" spc="-95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protection,</a:t>
            </a:r>
            <a:r>
              <a:rPr sz="1750" spc="-95" dirty="0">
                <a:latin typeface="Arial"/>
                <a:cs typeface="Arial"/>
              </a:rPr>
              <a:t> </a:t>
            </a:r>
            <a:r>
              <a:rPr sz="1750" spc="-10" dirty="0">
                <a:latin typeface="Arial"/>
                <a:cs typeface="Arial"/>
              </a:rPr>
              <a:t>ultra- </a:t>
            </a:r>
            <a:r>
              <a:rPr sz="1750" dirty="0">
                <a:latin typeface="Arial"/>
                <a:cs typeface="Arial"/>
              </a:rPr>
              <a:t>low</a:t>
            </a:r>
            <a:r>
              <a:rPr sz="1750" spc="-60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latency</a:t>
            </a:r>
            <a:r>
              <a:rPr sz="1750" spc="-60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response,</a:t>
            </a:r>
            <a:r>
              <a:rPr sz="1750" spc="-55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and</a:t>
            </a:r>
            <a:r>
              <a:rPr sz="1750" spc="-60" dirty="0">
                <a:latin typeface="Arial"/>
                <a:cs typeface="Arial"/>
              </a:rPr>
              <a:t> </a:t>
            </a:r>
            <a:r>
              <a:rPr sz="1750" spc="-10" dirty="0">
                <a:latin typeface="Arial"/>
                <a:cs typeface="Arial"/>
              </a:rPr>
              <a:t>superior </a:t>
            </a:r>
            <a:r>
              <a:rPr sz="1750" dirty="0">
                <a:latin typeface="Arial"/>
                <a:cs typeface="Arial"/>
              </a:rPr>
              <a:t>power</a:t>
            </a:r>
            <a:r>
              <a:rPr sz="1750" spc="-65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efficiency</a:t>
            </a:r>
            <a:r>
              <a:rPr sz="1750" spc="-65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compared</a:t>
            </a:r>
            <a:r>
              <a:rPr sz="1750" spc="-60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to</a:t>
            </a:r>
            <a:r>
              <a:rPr sz="1750" spc="-65" dirty="0">
                <a:latin typeface="Arial"/>
                <a:cs typeface="Arial"/>
              </a:rPr>
              <a:t> </a:t>
            </a:r>
            <a:r>
              <a:rPr sz="1750" spc="-10" dirty="0">
                <a:latin typeface="Arial"/>
                <a:cs typeface="Arial"/>
              </a:rPr>
              <a:t>cloud- </a:t>
            </a:r>
            <a:r>
              <a:rPr sz="1750" dirty="0">
                <a:latin typeface="Arial"/>
                <a:cs typeface="Arial"/>
              </a:rPr>
              <a:t>based</a:t>
            </a:r>
            <a:r>
              <a:rPr sz="1750" spc="-70" dirty="0">
                <a:latin typeface="Arial"/>
                <a:cs typeface="Arial"/>
              </a:rPr>
              <a:t> </a:t>
            </a:r>
            <a:r>
              <a:rPr sz="1750" spc="-10" dirty="0">
                <a:latin typeface="Arial"/>
                <a:cs typeface="Arial"/>
              </a:rPr>
              <a:t>alternatives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00"/>
              </a:spcBef>
            </a:pPr>
            <a:r>
              <a:rPr sz="3500" dirty="0"/>
              <a:t>Why</a:t>
            </a:r>
            <a:r>
              <a:rPr sz="3500" spc="-100" dirty="0"/>
              <a:t> </a:t>
            </a:r>
            <a:r>
              <a:rPr sz="3500" dirty="0"/>
              <a:t>Face</a:t>
            </a:r>
            <a:r>
              <a:rPr sz="3500" spc="-95" dirty="0"/>
              <a:t> </a:t>
            </a:r>
            <a:r>
              <a:rPr sz="3500" dirty="0"/>
              <a:t>Recognition</a:t>
            </a:r>
            <a:r>
              <a:rPr sz="3500" spc="-100" dirty="0"/>
              <a:t> </a:t>
            </a:r>
            <a:r>
              <a:rPr sz="3500" dirty="0"/>
              <a:t>for</a:t>
            </a:r>
            <a:r>
              <a:rPr sz="3500" spc="-95" dirty="0"/>
              <a:t> </a:t>
            </a:r>
            <a:r>
              <a:rPr sz="3500" dirty="0"/>
              <a:t>Access</a:t>
            </a:r>
            <a:r>
              <a:rPr sz="3500" spc="-100" dirty="0"/>
              <a:t> </a:t>
            </a:r>
            <a:r>
              <a:rPr sz="3500" spc="-10" dirty="0"/>
              <a:t>Control?</a:t>
            </a:r>
            <a:endParaRPr sz="3500"/>
          </a:p>
        </p:txBody>
      </p:sp>
      <p:grpSp>
        <p:nvGrpSpPr>
          <p:cNvPr id="4" name="object 4"/>
          <p:cNvGrpSpPr/>
          <p:nvPr/>
        </p:nvGrpSpPr>
        <p:grpSpPr>
          <a:xfrm>
            <a:off x="779858" y="1676044"/>
            <a:ext cx="525780" cy="525780"/>
            <a:chOff x="779858" y="1676044"/>
            <a:chExt cx="525780" cy="525780"/>
          </a:xfrm>
        </p:grpSpPr>
        <p:sp>
          <p:nvSpPr>
            <p:cNvPr id="5" name="object 5"/>
            <p:cNvSpPr/>
            <p:nvPr/>
          </p:nvSpPr>
          <p:spPr>
            <a:xfrm>
              <a:off x="794227" y="1690408"/>
              <a:ext cx="511809" cy="511809"/>
            </a:xfrm>
            <a:custGeom>
              <a:avLst/>
              <a:gdLst/>
              <a:ahLst/>
              <a:cxnLst/>
              <a:rect l="l" t="t" r="r" b="b"/>
              <a:pathLst>
                <a:path w="511809" h="511810">
                  <a:moveTo>
                    <a:pt x="415894" y="0"/>
                  </a:moveTo>
                  <a:lnTo>
                    <a:pt x="95478" y="0"/>
                  </a:lnTo>
                  <a:lnTo>
                    <a:pt x="58462" y="7553"/>
                  </a:lnTo>
                  <a:lnTo>
                    <a:pt x="28097" y="28098"/>
                  </a:lnTo>
                  <a:lnTo>
                    <a:pt x="7552" y="58464"/>
                  </a:lnTo>
                  <a:lnTo>
                    <a:pt x="0" y="95478"/>
                  </a:lnTo>
                  <a:lnTo>
                    <a:pt x="0" y="415899"/>
                  </a:lnTo>
                  <a:lnTo>
                    <a:pt x="7552" y="452913"/>
                  </a:lnTo>
                  <a:lnTo>
                    <a:pt x="28097" y="483279"/>
                  </a:lnTo>
                  <a:lnTo>
                    <a:pt x="58462" y="503824"/>
                  </a:lnTo>
                  <a:lnTo>
                    <a:pt x="95478" y="511378"/>
                  </a:lnTo>
                  <a:lnTo>
                    <a:pt x="415894" y="511378"/>
                  </a:lnTo>
                  <a:lnTo>
                    <a:pt x="452909" y="503824"/>
                  </a:lnTo>
                  <a:lnTo>
                    <a:pt x="483275" y="483279"/>
                  </a:lnTo>
                  <a:lnTo>
                    <a:pt x="503820" y="452913"/>
                  </a:lnTo>
                  <a:lnTo>
                    <a:pt x="511373" y="415899"/>
                  </a:lnTo>
                  <a:lnTo>
                    <a:pt x="511373" y="95478"/>
                  </a:lnTo>
                  <a:lnTo>
                    <a:pt x="503820" y="58464"/>
                  </a:lnTo>
                  <a:lnTo>
                    <a:pt x="483275" y="28098"/>
                  </a:lnTo>
                  <a:lnTo>
                    <a:pt x="452909" y="7553"/>
                  </a:lnTo>
                  <a:lnTo>
                    <a:pt x="415894" y="0"/>
                  </a:lnTo>
                  <a:close/>
                </a:path>
              </a:pathLst>
            </a:custGeom>
            <a:solidFill>
              <a:srgbClr val="C6A8A8">
                <a:alpha val="9921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3668" y="1679854"/>
              <a:ext cx="504190" cy="504190"/>
            </a:xfrm>
            <a:custGeom>
              <a:avLst/>
              <a:gdLst/>
              <a:ahLst/>
              <a:cxnLst/>
              <a:rect l="l" t="t" r="r" b="b"/>
              <a:pathLst>
                <a:path w="504190" h="504189">
                  <a:moveTo>
                    <a:pt x="409696" y="0"/>
                  </a:moveTo>
                  <a:lnTo>
                    <a:pt x="94055" y="0"/>
                  </a:lnTo>
                  <a:lnTo>
                    <a:pt x="57591" y="7440"/>
                  </a:lnTo>
                  <a:lnTo>
                    <a:pt x="27678" y="27678"/>
                  </a:lnTo>
                  <a:lnTo>
                    <a:pt x="7440" y="57591"/>
                  </a:lnTo>
                  <a:lnTo>
                    <a:pt x="0" y="94056"/>
                  </a:lnTo>
                  <a:lnTo>
                    <a:pt x="0" y="409701"/>
                  </a:lnTo>
                  <a:lnTo>
                    <a:pt x="7440" y="446161"/>
                  </a:lnTo>
                  <a:lnTo>
                    <a:pt x="27678" y="476075"/>
                  </a:lnTo>
                  <a:lnTo>
                    <a:pt x="57591" y="496316"/>
                  </a:lnTo>
                  <a:lnTo>
                    <a:pt x="94055" y="503758"/>
                  </a:lnTo>
                  <a:lnTo>
                    <a:pt x="409696" y="503758"/>
                  </a:lnTo>
                  <a:lnTo>
                    <a:pt x="446160" y="496316"/>
                  </a:lnTo>
                  <a:lnTo>
                    <a:pt x="476074" y="476075"/>
                  </a:lnTo>
                  <a:lnTo>
                    <a:pt x="496312" y="446161"/>
                  </a:lnTo>
                  <a:lnTo>
                    <a:pt x="503753" y="409701"/>
                  </a:lnTo>
                  <a:lnTo>
                    <a:pt x="503753" y="94056"/>
                  </a:lnTo>
                  <a:lnTo>
                    <a:pt x="496312" y="57591"/>
                  </a:lnTo>
                  <a:lnTo>
                    <a:pt x="476074" y="27678"/>
                  </a:lnTo>
                  <a:lnTo>
                    <a:pt x="446160" y="7440"/>
                  </a:lnTo>
                  <a:lnTo>
                    <a:pt x="409696" y="0"/>
                  </a:lnTo>
                  <a:close/>
                </a:path>
              </a:pathLst>
            </a:custGeom>
            <a:solidFill>
              <a:srgbClr val="E0C2C2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3668" y="1679854"/>
              <a:ext cx="504190" cy="504190"/>
            </a:xfrm>
            <a:custGeom>
              <a:avLst/>
              <a:gdLst/>
              <a:ahLst/>
              <a:cxnLst/>
              <a:rect l="l" t="t" r="r" b="b"/>
              <a:pathLst>
                <a:path w="504190" h="504189">
                  <a:moveTo>
                    <a:pt x="0" y="94056"/>
                  </a:moveTo>
                  <a:lnTo>
                    <a:pt x="7440" y="57591"/>
                  </a:lnTo>
                  <a:lnTo>
                    <a:pt x="27678" y="27678"/>
                  </a:lnTo>
                  <a:lnTo>
                    <a:pt x="57591" y="7440"/>
                  </a:lnTo>
                  <a:lnTo>
                    <a:pt x="94055" y="0"/>
                  </a:lnTo>
                  <a:lnTo>
                    <a:pt x="409696" y="0"/>
                  </a:lnTo>
                  <a:lnTo>
                    <a:pt x="446160" y="7440"/>
                  </a:lnTo>
                  <a:lnTo>
                    <a:pt x="476074" y="27678"/>
                  </a:lnTo>
                  <a:lnTo>
                    <a:pt x="496312" y="57591"/>
                  </a:lnTo>
                  <a:lnTo>
                    <a:pt x="503753" y="94056"/>
                  </a:lnTo>
                  <a:lnTo>
                    <a:pt x="503753" y="409701"/>
                  </a:lnTo>
                  <a:lnTo>
                    <a:pt x="496312" y="446161"/>
                  </a:lnTo>
                  <a:lnTo>
                    <a:pt x="476074" y="476075"/>
                  </a:lnTo>
                  <a:lnTo>
                    <a:pt x="446160" y="496316"/>
                  </a:lnTo>
                  <a:lnTo>
                    <a:pt x="409696" y="503758"/>
                  </a:lnTo>
                  <a:lnTo>
                    <a:pt x="94055" y="503758"/>
                  </a:lnTo>
                  <a:lnTo>
                    <a:pt x="57591" y="496316"/>
                  </a:lnTo>
                  <a:lnTo>
                    <a:pt x="27678" y="476075"/>
                  </a:lnTo>
                  <a:lnTo>
                    <a:pt x="7440" y="446161"/>
                  </a:lnTo>
                  <a:lnTo>
                    <a:pt x="0" y="409701"/>
                  </a:lnTo>
                  <a:lnTo>
                    <a:pt x="0" y="94056"/>
                  </a:lnTo>
                  <a:close/>
                </a:path>
              </a:pathLst>
            </a:custGeom>
            <a:ln w="7619">
              <a:solidFill>
                <a:srgbClr val="C6A8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98561" y="1752130"/>
            <a:ext cx="233807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ts val="2750"/>
              </a:lnSpc>
              <a:spcBef>
                <a:spcPts val="90"/>
              </a:spcBef>
            </a:pP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Traditional</a:t>
            </a:r>
            <a:r>
              <a:rPr sz="2200" spc="-14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6E645D"/>
                </a:solidFill>
                <a:latin typeface="Arial"/>
                <a:cs typeface="Arial"/>
              </a:rPr>
              <a:t>Method Vulnerabilities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8561" y="2662821"/>
            <a:ext cx="2778760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Keys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can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be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duplicated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25" dirty="0">
                <a:solidFill>
                  <a:srgbClr val="6E645D"/>
                </a:solidFill>
                <a:latin typeface="Arial"/>
                <a:cs typeface="Arial"/>
              </a:rPr>
              <a:t>or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stolen,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RFID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cards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25" dirty="0">
                <a:solidFill>
                  <a:srgbClr val="6E645D"/>
                </a:solidFill>
                <a:latin typeface="Arial"/>
                <a:cs typeface="Arial"/>
              </a:rPr>
              <a:t>are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susceptible</a:t>
            </a:r>
            <a:r>
              <a:rPr sz="1750" spc="-4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to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cloning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25" dirty="0">
                <a:solidFill>
                  <a:srgbClr val="6E645D"/>
                </a:solidFill>
                <a:latin typeface="Arial"/>
                <a:cs typeface="Arial"/>
              </a:rPr>
              <a:t>and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interception,</a:t>
            </a:r>
            <a:r>
              <a:rPr sz="1750" spc="-1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while</a:t>
            </a:r>
            <a:r>
              <a:rPr sz="1750" spc="-1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PIN</a:t>
            </a:r>
            <a:r>
              <a:rPr sz="1750" spc="-1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20" dirty="0">
                <a:solidFill>
                  <a:srgbClr val="6E645D"/>
                </a:solidFill>
                <a:latin typeface="Arial"/>
                <a:cs typeface="Arial"/>
              </a:rPr>
              <a:t>pads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suffer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from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shoulder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surfing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and</a:t>
            </a:r>
            <a:r>
              <a:rPr sz="17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20" dirty="0">
                <a:solidFill>
                  <a:srgbClr val="6E645D"/>
                </a:solidFill>
                <a:latin typeface="Arial"/>
                <a:cs typeface="Arial"/>
              </a:rPr>
              <a:t>brute-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force</a:t>
            </a:r>
            <a:r>
              <a:rPr sz="17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attacks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729403" y="1676044"/>
            <a:ext cx="525780" cy="525780"/>
            <a:chOff x="4729403" y="1676044"/>
            <a:chExt cx="525780" cy="525780"/>
          </a:xfrm>
        </p:grpSpPr>
        <p:sp>
          <p:nvSpPr>
            <p:cNvPr id="11" name="object 11"/>
            <p:cNvSpPr/>
            <p:nvPr/>
          </p:nvSpPr>
          <p:spPr>
            <a:xfrm>
              <a:off x="4743767" y="1690408"/>
              <a:ext cx="511809" cy="511809"/>
            </a:xfrm>
            <a:custGeom>
              <a:avLst/>
              <a:gdLst/>
              <a:ahLst/>
              <a:cxnLst/>
              <a:rect l="l" t="t" r="r" b="b"/>
              <a:pathLst>
                <a:path w="511810" h="511810">
                  <a:moveTo>
                    <a:pt x="415894" y="0"/>
                  </a:moveTo>
                  <a:lnTo>
                    <a:pt x="95478" y="0"/>
                  </a:lnTo>
                  <a:lnTo>
                    <a:pt x="58462" y="7553"/>
                  </a:lnTo>
                  <a:lnTo>
                    <a:pt x="28097" y="28098"/>
                  </a:lnTo>
                  <a:lnTo>
                    <a:pt x="7552" y="58464"/>
                  </a:lnTo>
                  <a:lnTo>
                    <a:pt x="0" y="95478"/>
                  </a:lnTo>
                  <a:lnTo>
                    <a:pt x="0" y="415899"/>
                  </a:lnTo>
                  <a:lnTo>
                    <a:pt x="7552" y="452913"/>
                  </a:lnTo>
                  <a:lnTo>
                    <a:pt x="28097" y="483279"/>
                  </a:lnTo>
                  <a:lnTo>
                    <a:pt x="58462" y="503824"/>
                  </a:lnTo>
                  <a:lnTo>
                    <a:pt x="95478" y="511378"/>
                  </a:lnTo>
                  <a:lnTo>
                    <a:pt x="415894" y="511378"/>
                  </a:lnTo>
                  <a:lnTo>
                    <a:pt x="452909" y="503824"/>
                  </a:lnTo>
                  <a:lnTo>
                    <a:pt x="483275" y="483279"/>
                  </a:lnTo>
                  <a:lnTo>
                    <a:pt x="503820" y="452913"/>
                  </a:lnTo>
                  <a:lnTo>
                    <a:pt x="511373" y="415899"/>
                  </a:lnTo>
                  <a:lnTo>
                    <a:pt x="511373" y="95478"/>
                  </a:lnTo>
                  <a:lnTo>
                    <a:pt x="503820" y="58464"/>
                  </a:lnTo>
                  <a:lnTo>
                    <a:pt x="483275" y="28098"/>
                  </a:lnTo>
                  <a:lnTo>
                    <a:pt x="452909" y="7553"/>
                  </a:lnTo>
                  <a:lnTo>
                    <a:pt x="415894" y="0"/>
                  </a:lnTo>
                  <a:close/>
                </a:path>
              </a:pathLst>
            </a:custGeom>
            <a:solidFill>
              <a:srgbClr val="B1AAD2">
                <a:alpha val="9921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33213" y="1679854"/>
              <a:ext cx="504190" cy="504190"/>
            </a:xfrm>
            <a:custGeom>
              <a:avLst/>
              <a:gdLst/>
              <a:ahLst/>
              <a:cxnLst/>
              <a:rect l="l" t="t" r="r" b="b"/>
              <a:pathLst>
                <a:path w="504189" h="504189">
                  <a:moveTo>
                    <a:pt x="409696" y="0"/>
                  </a:moveTo>
                  <a:lnTo>
                    <a:pt x="94055" y="0"/>
                  </a:lnTo>
                  <a:lnTo>
                    <a:pt x="57591" y="7440"/>
                  </a:lnTo>
                  <a:lnTo>
                    <a:pt x="27678" y="27678"/>
                  </a:lnTo>
                  <a:lnTo>
                    <a:pt x="7440" y="57591"/>
                  </a:lnTo>
                  <a:lnTo>
                    <a:pt x="0" y="94056"/>
                  </a:lnTo>
                  <a:lnTo>
                    <a:pt x="0" y="409701"/>
                  </a:lnTo>
                  <a:lnTo>
                    <a:pt x="7440" y="446161"/>
                  </a:lnTo>
                  <a:lnTo>
                    <a:pt x="27678" y="476075"/>
                  </a:lnTo>
                  <a:lnTo>
                    <a:pt x="57591" y="496316"/>
                  </a:lnTo>
                  <a:lnTo>
                    <a:pt x="94055" y="503758"/>
                  </a:lnTo>
                  <a:lnTo>
                    <a:pt x="409696" y="503758"/>
                  </a:lnTo>
                  <a:lnTo>
                    <a:pt x="446160" y="496316"/>
                  </a:lnTo>
                  <a:lnTo>
                    <a:pt x="476074" y="476075"/>
                  </a:lnTo>
                  <a:lnTo>
                    <a:pt x="496312" y="446161"/>
                  </a:lnTo>
                  <a:lnTo>
                    <a:pt x="503753" y="409701"/>
                  </a:lnTo>
                  <a:lnTo>
                    <a:pt x="503753" y="94056"/>
                  </a:lnTo>
                  <a:lnTo>
                    <a:pt x="496312" y="57591"/>
                  </a:lnTo>
                  <a:lnTo>
                    <a:pt x="476074" y="27678"/>
                  </a:lnTo>
                  <a:lnTo>
                    <a:pt x="446160" y="7440"/>
                  </a:lnTo>
                  <a:lnTo>
                    <a:pt x="409696" y="0"/>
                  </a:lnTo>
                  <a:close/>
                </a:path>
              </a:pathLst>
            </a:custGeom>
            <a:solidFill>
              <a:srgbClr val="CCC4EB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33213" y="1679854"/>
              <a:ext cx="504190" cy="504190"/>
            </a:xfrm>
            <a:custGeom>
              <a:avLst/>
              <a:gdLst/>
              <a:ahLst/>
              <a:cxnLst/>
              <a:rect l="l" t="t" r="r" b="b"/>
              <a:pathLst>
                <a:path w="504189" h="504189">
                  <a:moveTo>
                    <a:pt x="0" y="94056"/>
                  </a:moveTo>
                  <a:lnTo>
                    <a:pt x="7440" y="57591"/>
                  </a:lnTo>
                  <a:lnTo>
                    <a:pt x="27678" y="27678"/>
                  </a:lnTo>
                  <a:lnTo>
                    <a:pt x="57591" y="7440"/>
                  </a:lnTo>
                  <a:lnTo>
                    <a:pt x="94055" y="0"/>
                  </a:lnTo>
                  <a:lnTo>
                    <a:pt x="409696" y="0"/>
                  </a:lnTo>
                  <a:lnTo>
                    <a:pt x="446160" y="7440"/>
                  </a:lnTo>
                  <a:lnTo>
                    <a:pt x="476074" y="27678"/>
                  </a:lnTo>
                  <a:lnTo>
                    <a:pt x="496312" y="57591"/>
                  </a:lnTo>
                  <a:lnTo>
                    <a:pt x="503753" y="94056"/>
                  </a:lnTo>
                  <a:lnTo>
                    <a:pt x="503753" y="409701"/>
                  </a:lnTo>
                  <a:lnTo>
                    <a:pt x="496312" y="446161"/>
                  </a:lnTo>
                  <a:lnTo>
                    <a:pt x="476074" y="476075"/>
                  </a:lnTo>
                  <a:lnTo>
                    <a:pt x="446160" y="496316"/>
                  </a:lnTo>
                  <a:lnTo>
                    <a:pt x="409696" y="503758"/>
                  </a:lnTo>
                  <a:lnTo>
                    <a:pt x="94055" y="503758"/>
                  </a:lnTo>
                  <a:lnTo>
                    <a:pt x="57591" y="496316"/>
                  </a:lnTo>
                  <a:lnTo>
                    <a:pt x="27678" y="476075"/>
                  </a:lnTo>
                  <a:lnTo>
                    <a:pt x="7440" y="446161"/>
                  </a:lnTo>
                  <a:lnTo>
                    <a:pt x="0" y="409701"/>
                  </a:lnTo>
                  <a:lnTo>
                    <a:pt x="0" y="94056"/>
                  </a:lnTo>
                  <a:close/>
                </a:path>
              </a:pathLst>
            </a:custGeom>
            <a:ln w="7619">
              <a:solidFill>
                <a:srgbClr val="B1AA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448096" y="1752130"/>
            <a:ext cx="165608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ts val="2750"/>
              </a:lnSpc>
              <a:spcBef>
                <a:spcPts val="90"/>
              </a:spcBef>
            </a:pP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Hygiene</a:t>
            </a:r>
            <a:r>
              <a:rPr sz="2200" spc="-114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6E645D"/>
                </a:solidFill>
                <a:latin typeface="Arial"/>
                <a:cs typeface="Arial"/>
              </a:rPr>
              <a:t>&amp; </a:t>
            </a:r>
            <a:r>
              <a:rPr sz="2200" spc="-10" dirty="0">
                <a:solidFill>
                  <a:srgbClr val="6E645D"/>
                </a:solidFill>
                <a:latin typeface="Arial"/>
                <a:cs typeface="Arial"/>
              </a:rPr>
              <a:t>Convenience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48096" y="2662821"/>
            <a:ext cx="2828290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Touchless</a:t>
            </a:r>
            <a:r>
              <a:rPr sz="1750" spc="-8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operation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eliminates</a:t>
            </a:r>
            <a:r>
              <a:rPr sz="1750" spc="-10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hygiene</a:t>
            </a:r>
            <a:r>
              <a:rPr sz="1750" spc="-10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concerns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in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public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spaces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whilst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providing</a:t>
            </a:r>
            <a:r>
              <a:rPr sz="1750" spc="-9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seamless</a:t>
            </a:r>
            <a:r>
              <a:rPr sz="1750" spc="-9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20" dirty="0">
                <a:solidFill>
                  <a:srgbClr val="6E645D"/>
                </a:solidFill>
                <a:latin typeface="Arial"/>
                <a:cs typeface="Arial"/>
              </a:rPr>
              <a:t>user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experience</a:t>
            </a:r>
            <a:r>
              <a:rPr sz="1750" spc="-4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without</a:t>
            </a:r>
            <a:r>
              <a:rPr sz="1750" spc="-4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physical tokens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79858" y="5632018"/>
            <a:ext cx="525780" cy="525780"/>
            <a:chOff x="779858" y="5632018"/>
            <a:chExt cx="525780" cy="525780"/>
          </a:xfrm>
        </p:grpSpPr>
        <p:sp>
          <p:nvSpPr>
            <p:cNvPr id="17" name="object 17"/>
            <p:cNvSpPr/>
            <p:nvPr/>
          </p:nvSpPr>
          <p:spPr>
            <a:xfrm>
              <a:off x="794227" y="5646381"/>
              <a:ext cx="511809" cy="511809"/>
            </a:xfrm>
            <a:custGeom>
              <a:avLst/>
              <a:gdLst/>
              <a:ahLst/>
              <a:cxnLst/>
              <a:rect l="l" t="t" r="r" b="b"/>
              <a:pathLst>
                <a:path w="511809" h="511810">
                  <a:moveTo>
                    <a:pt x="415894" y="0"/>
                  </a:moveTo>
                  <a:lnTo>
                    <a:pt x="95478" y="0"/>
                  </a:lnTo>
                  <a:lnTo>
                    <a:pt x="58462" y="7553"/>
                  </a:lnTo>
                  <a:lnTo>
                    <a:pt x="28097" y="28098"/>
                  </a:lnTo>
                  <a:lnTo>
                    <a:pt x="7552" y="58464"/>
                  </a:lnTo>
                  <a:lnTo>
                    <a:pt x="0" y="95478"/>
                  </a:lnTo>
                  <a:lnTo>
                    <a:pt x="0" y="415899"/>
                  </a:lnTo>
                  <a:lnTo>
                    <a:pt x="7552" y="452911"/>
                  </a:lnTo>
                  <a:lnTo>
                    <a:pt x="28097" y="483273"/>
                  </a:lnTo>
                  <a:lnTo>
                    <a:pt x="58462" y="503814"/>
                  </a:lnTo>
                  <a:lnTo>
                    <a:pt x="95478" y="511365"/>
                  </a:lnTo>
                  <a:lnTo>
                    <a:pt x="415894" y="511365"/>
                  </a:lnTo>
                  <a:lnTo>
                    <a:pt x="452910" y="503814"/>
                  </a:lnTo>
                  <a:lnTo>
                    <a:pt x="483275" y="483273"/>
                  </a:lnTo>
                  <a:lnTo>
                    <a:pt x="503820" y="452911"/>
                  </a:lnTo>
                  <a:lnTo>
                    <a:pt x="511373" y="415899"/>
                  </a:lnTo>
                  <a:lnTo>
                    <a:pt x="511373" y="95478"/>
                  </a:lnTo>
                  <a:lnTo>
                    <a:pt x="503820" y="58464"/>
                  </a:lnTo>
                  <a:lnTo>
                    <a:pt x="483275" y="28098"/>
                  </a:lnTo>
                  <a:lnTo>
                    <a:pt x="452910" y="7553"/>
                  </a:lnTo>
                  <a:lnTo>
                    <a:pt x="415894" y="0"/>
                  </a:lnTo>
                  <a:close/>
                </a:path>
              </a:pathLst>
            </a:custGeom>
            <a:solidFill>
              <a:srgbClr val="9AC0C9">
                <a:alpha val="9921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83668" y="5635828"/>
              <a:ext cx="504190" cy="504190"/>
            </a:xfrm>
            <a:custGeom>
              <a:avLst/>
              <a:gdLst/>
              <a:ahLst/>
              <a:cxnLst/>
              <a:rect l="l" t="t" r="r" b="b"/>
              <a:pathLst>
                <a:path w="504190" h="504189">
                  <a:moveTo>
                    <a:pt x="409696" y="0"/>
                  </a:moveTo>
                  <a:lnTo>
                    <a:pt x="94055" y="0"/>
                  </a:lnTo>
                  <a:lnTo>
                    <a:pt x="57591" y="7440"/>
                  </a:lnTo>
                  <a:lnTo>
                    <a:pt x="27678" y="27678"/>
                  </a:lnTo>
                  <a:lnTo>
                    <a:pt x="7440" y="57591"/>
                  </a:lnTo>
                  <a:lnTo>
                    <a:pt x="0" y="94056"/>
                  </a:lnTo>
                  <a:lnTo>
                    <a:pt x="0" y="409689"/>
                  </a:lnTo>
                  <a:lnTo>
                    <a:pt x="7440" y="446154"/>
                  </a:lnTo>
                  <a:lnTo>
                    <a:pt x="27678" y="476067"/>
                  </a:lnTo>
                  <a:lnTo>
                    <a:pt x="57591" y="496305"/>
                  </a:lnTo>
                  <a:lnTo>
                    <a:pt x="94055" y="503745"/>
                  </a:lnTo>
                  <a:lnTo>
                    <a:pt x="409696" y="503745"/>
                  </a:lnTo>
                  <a:lnTo>
                    <a:pt x="446160" y="496305"/>
                  </a:lnTo>
                  <a:lnTo>
                    <a:pt x="476074" y="476067"/>
                  </a:lnTo>
                  <a:lnTo>
                    <a:pt x="496312" y="446154"/>
                  </a:lnTo>
                  <a:lnTo>
                    <a:pt x="503753" y="409689"/>
                  </a:lnTo>
                  <a:lnTo>
                    <a:pt x="503753" y="94056"/>
                  </a:lnTo>
                  <a:lnTo>
                    <a:pt x="496312" y="57591"/>
                  </a:lnTo>
                  <a:lnTo>
                    <a:pt x="476074" y="27678"/>
                  </a:lnTo>
                  <a:lnTo>
                    <a:pt x="446160" y="7440"/>
                  </a:lnTo>
                  <a:lnTo>
                    <a:pt x="409696" y="0"/>
                  </a:lnTo>
                  <a:close/>
                </a:path>
              </a:pathLst>
            </a:custGeom>
            <a:solidFill>
              <a:srgbClr val="B4DAE3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3668" y="5635828"/>
              <a:ext cx="504190" cy="504190"/>
            </a:xfrm>
            <a:custGeom>
              <a:avLst/>
              <a:gdLst/>
              <a:ahLst/>
              <a:cxnLst/>
              <a:rect l="l" t="t" r="r" b="b"/>
              <a:pathLst>
                <a:path w="504190" h="504189">
                  <a:moveTo>
                    <a:pt x="0" y="94056"/>
                  </a:moveTo>
                  <a:lnTo>
                    <a:pt x="7440" y="57591"/>
                  </a:lnTo>
                  <a:lnTo>
                    <a:pt x="27678" y="27678"/>
                  </a:lnTo>
                  <a:lnTo>
                    <a:pt x="57591" y="7440"/>
                  </a:lnTo>
                  <a:lnTo>
                    <a:pt x="94055" y="0"/>
                  </a:lnTo>
                  <a:lnTo>
                    <a:pt x="409696" y="0"/>
                  </a:lnTo>
                  <a:lnTo>
                    <a:pt x="446160" y="7440"/>
                  </a:lnTo>
                  <a:lnTo>
                    <a:pt x="476074" y="27678"/>
                  </a:lnTo>
                  <a:lnTo>
                    <a:pt x="496312" y="57591"/>
                  </a:lnTo>
                  <a:lnTo>
                    <a:pt x="503753" y="94056"/>
                  </a:lnTo>
                  <a:lnTo>
                    <a:pt x="503753" y="409689"/>
                  </a:lnTo>
                  <a:lnTo>
                    <a:pt x="496312" y="446154"/>
                  </a:lnTo>
                  <a:lnTo>
                    <a:pt x="476074" y="476067"/>
                  </a:lnTo>
                  <a:lnTo>
                    <a:pt x="446160" y="496305"/>
                  </a:lnTo>
                  <a:lnTo>
                    <a:pt x="409696" y="503745"/>
                  </a:lnTo>
                  <a:lnTo>
                    <a:pt x="94055" y="503745"/>
                  </a:lnTo>
                  <a:lnTo>
                    <a:pt x="57591" y="496305"/>
                  </a:lnTo>
                  <a:lnTo>
                    <a:pt x="27678" y="476067"/>
                  </a:lnTo>
                  <a:lnTo>
                    <a:pt x="7440" y="446154"/>
                  </a:lnTo>
                  <a:lnTo>
                    <a:pt x="0" y="409689"/>
                  </a:lnTo>
                  <a:lnTo>
                    <a:pt x="0" y="94056"/>
                  </a:lnTo>
                  <a:close/>
                </a:path>
              </a:pathLst>
            </a:custGeom>
            <a:ln w="7619">
              <a:solidFill>
                <a:srgbClr val="9AC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98561" y="5708103"/>
            <a:ext cx="6621145" cy="1297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0" dirty="0">
                <a:solidFill>
                  <a:srgbClr val="6E645D"/>
                </a:solidFill>
                <a:latin typeface="Arial"/>
                <a:cs typeface="Arial"/>
              </a:rPr>
              <a:t>Privacy-</a:t>
            </a: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First </a:t>
            </a:r>
            <a:r>
              <a:rPr sz="2200" spc="-10" dirty="0">
                <a:solidFill>
                  <a:srgbClr val="6E645D"/>
                </a:solidFill>
                <a:latin typeface="Arial"/>
                <a:cs typeface="Arial"/>
              </a:rPr>
              <a:t>Design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3300"/>
              </a:lnSpc>
              <a:spcBef>
                <a:spcPts val="1775"/>
              </a:spcBef>
            </a:pP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Fully</a:t>
            </a:r>
            <a:r>
              <a:rPr sz="1750" spc="-4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offline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processing</a:t>
            </a:r>
            <a:r>
              <a:rPr sz="1750" spc="-4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addresses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privacy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concerns</a:t>
            </a:r>
            <a:r>
              <a:rPr sz="1750" spc="-4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of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20" dirty="0">
                <a:solidFill>
                  <a:srgbClr val="6E645D"/>
                </a:solidFill>
                <a:latin typeface="Arial"/>
                <a:cs typeface="Arial"/>
              </a:rPr>
              <a:t>cloud-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based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systems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while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maintaining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fast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response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times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and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reliability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56840" y="1679854"/>
            <a:ext cx="4897399" cy="48973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5150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00"/>
              </a:spcBef>
            </a:pPr>
            <a:r>
              <a:rPr sz="3550" dirty="0"/>
              <a:t>Literature</a:t>
            </a:r>
            <a:r>
              <a:rPr sz="3550" spc="-120" dirty="0"/>
              <a:t> </a:t>
            </a:r>
            <a:r>
              <a:rPr sz="3550" dirty="0"/>
              <a:t>Survey:</a:t>
            </a:r>
            <a:r>
              <a:rPr sz="3550" spc="-114" dirty="0"/>
              <a:t> </a:t>
            </a:r>
            <a:r>
              <a:rPr sz="3550" dirty="0"/>
              <a:t>Evolution</a:t>
            </a:r>
            <a:r>
              <a:rPr sz="3550" spc="-130" dirty="0"/>
              <a:t> </a:t>
            </a:r>
            <a:r>
              <a:rPr sz="3550" dirty="0"/>
              <a:t>of</a:t>
            </a:r>
            <a:r>
              <a:rPr sz="3550" spc="-114" dirty="0"/>
              <a:t> </a:t>
            </a:r>
            <a:r>
              <a:rPr sz="3550" dirty="0"/>
              <a:t>Access</a:t>
            </a:r>
            <a:r>
              <a:rPr sz="3550" spc="-125" dirty="0"/>
              <a:t> </a:t>
            </a:r>
            <a:r>
              <a:rPr sz="3550" spc="-10" dirty="0"/>
              <a:t>Control</a:t>
            </a:r>
            <a:endParaRPr sz="3550"/>
          </a:p>
        </p:txBody>
      </p:sp>
      <p:grpSp>
        <p:nvGrpSpPr>
          <p:cNvPr id="4" name="object 4"/>
          <p:cNvGrpSpPr/>
          <p:nvPr/>
        </p:nvGrpSpPr>
        <p:grpSpPr>
          <a:xfrm>
            <a:off x="6410083" y="1821649"/>
            <a:ext cx="1178560" cy="5603240"/>
            <a:chOff x="6410083" y="1821649"/>
            <a:chExt cx="1178560" cy="5603240"/>
          </a:xfrm>
        </p:grpSpPr>
        <p:sp>
          <p:nvSpPr>
            <p:cNvPr id="5" name="object 5"/>
            <p:cNvSpPr/>
            <p:nvPr/>
          </p:nvSpPr>
          <p:spPr>
            <a:xfrm>
              <a:off x="7299959" y="1825459"/>
              <a:ext cx="30480" cy="5599430"/>
            </a:xfrm>
            <a:custGeom>
              <a:avLst/>
              <a:gdLst/>
              <a:ahLst/>
              <a:cxnLst/>
              <a:rect l="l" t="t" r="r" b="b"/>
              <a:pathLst>
                <a:path w="30479" h="5599430">
                  <a:moveTo>
                    <a:pt x="23600" y="0"/>
                  </a:moveTo>
                  <a:lnTo>
                    <a:pt x="6879" y="0"/>
                  </a:lnTo>
                  <a:lnTo>
                    <a:pt x="0" y="6883"/>
                  </a:lnTo>
                  <a:lnTo>
                    <a:pt x="0" y="15240"/>
                  </a:lnTo>
                  <a:lnTo>
                    <a:pt x="0" y="5592394"/>
                  </a:lnTo>
                  <a:lnTo>
                    <a:pt x="6879" y="5599264"/>
                  </a:lnTo>
                  <a:lnTo>
                    <a:pt x="23600" y="5599264"/>
                  </a:lnTo>
                  <a:lnTo>
                    <a:pt x="30479" y="5592394"/>
                  </a:lnTo>
                  <a:lnTo>
                    <a:pt x="30479" y="6883"/>
                  </a:lnTo>
                  <a:lnTo>
                    <a:pt x="23600" y="0"/>
                  </a:lnTo>
                  <a:close/>
                </a:path>
              </a:pathLst>
            </a:custGeom>
            <a:solidFill>
              <a:srgbClr val="000000">
                <a:alpha val="784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10083" y="2065375"/>
              <a:ext cx="680720" cy="30480"/>
            </a:xfrm>
            <a:custGeom>
              <a:avLst/>
              <a:gdLst/>
              <a:ahLst/>
              <a:cxnLst/>
              <a:rect l="l" t="t" r="r" b="b"/>
              <a:pathLst>
                <a:path w="680720" h="30480">
                  <a:moveTo>
                    <a:pt x="673561" y="0"/>
                  </a:moveTo>
                  <a:lnTo>
                    <a:pt x="6879" y="0"/>
                  </a:lnTo>
                  <a:lnTo>
                    <a:pt x="0" y="6883"/>
                  </a:lnTo>
                  <a:lnTo>
                    <a:pt x="0" y="15240"/>
                  </a:lnTo>
                  <a:lnTo>
                    <a:pt x="0" y="23596"/>
                  </a:lnTo>
                  <a:lnTo>
                    <a:pt x="6879" y="30479"/>
                  </a:lnTo>
                  <a:lnTo>
                    <a:pt x="673561" y="30479"/>
                  </a:lnTo>
                  <a:lnTo>
                    <a:pt x="680440" y="23596"/>
                  </a:lnTo>
                  <a:lnTo>
                    <a:pt x="680440" y="6883"/>
                  </a:lnTo>
                  <a:lnTo>
                    <a:pt x="673561" y="0"/>
                  </a:lnTo>
                  <a:close/>
                </a:path>
              </a:pathLst>
            </a:custGeom>
            <a:solidFill>
              <a:srgbClr val="C6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70610" y="1836026"/>
              <a:ext cx="518159" cy="518159"/>
            </a:xfrm>
            <a:custGeom>
              <a:avLst/>
              <a:gdLst/>
              <a:ahLst/>
              <a:cxnLst/>
              <a:rect l="l" t="t" r="r" b="b"/>
              <a:pathLst>
                <a:path w="518159" h="518160">
                  <a:moveTo>
                    <a:pt x="421219" y="0"/>
                  </a:moveTo>
                  <a:lnTo>
                    <a:pt x="96700" y="0"/>
                  </a:lnTo>
                  <a:lnTo>
                    <a:pt x="59211" y="7649"/>
                  </a:lnTo>
                  <a:lnTo>
                    <a:pt x="28457" y="28455"/>
                  </a:lnTo>
                  <a:lnTo>
                    <a:pt x="7649" y="59209"/>
                  </a:lnTo>
                  <a:lnTo>
                    <a:pt x="0" y="96697"/>
                  </a:lnTo>
                  <a:lnTo>
                    <a:pt x="0" y="421220"/>
                  </a:lnTo>
                  <a:lnTo>
                    <a:pt x="7649" y="458709"/>
                  </a:lnTo>
                  <a:lnTo>
                    <a:pt x="28457" y="489462"/>
                  </a:lnTo>
                  <a:lnTo>
                    <a:pt x="59211" y="510269"/>
                  </a:lnTo>
                  <a:lnTo>
                    <a:pt x="96700" y="517918"/>
                  </a:lnTo>
                  <a:lnTo>
                    <a:pt x="421219" y="517918"/>
                  </a:lnTo>
                  <a:lnTo>
                    <a:pt x="458709" y="510269"/>
                  </a:lnTo>
                  <a:lnTo>
                    <a:pt x="489463" y="489462"/>
                  </a:lnTo>
                  <a:lnTo>
                    <a:pt x="510271" y="458709"/>
                  </a:lnTo>
                  <a:lnTo>
                    <a:pt x="517921" y="421220"/>
                  </a:lnTo>
                  <a:lnTo>
                    <a:pt x="517921" y="96697"/>
                  </a:lnTo>
                  <a:lnTo>
                    <a:pt x="510271" y="59209"/>
                  </a:lnTo>
                  <a:lnTo>
                    <a:pt x="489463" y="28455"/>
                  </a:lnTo>
                  <a:lnTo>
                    <a:pt x="458709" y="7649"/>
                  </a:lnTo>
                  <a:lnTo>
                    <a:pt x="421219" y="0"/>
                  </a:lnTo>
                  <a:close/>
                </a:path>
              </a:pathLst>
            </a:custGeom>
            <a:solidFill>
              <a:srgbClr val="C6A8A8">
                <a:alpha val="9921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60044" y="1825459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415022" y="0"/>
                  </a:moveTo>
                  <a:lnTo>
                    <a:pt x="95277" y="0"/>
                  </a:lnTo>
                  <a:lnTo>
                    <a:pt x="58340" y="7537"/>
                  </a:lnTo>
                  <a:lnTo>
                    <a:pt x="28038" y="28040"/>
                  </a:lnTo>
                  <a:lnTo>
                    <a:pt x="7536" y="58341"/>
                  </a:lnTo>
                  <a:lnTo>
                    <a:pt x="0" y="95275"/>
                  </a:lnTo>
                  <a:lnTo>
                    <a:pt x="0" y="415023"/>
                  </a:lnTo>
                  <a:lnTo>
                    <a:pt x="7536" y="451962"/>
                  </a:lnTo>
                  <a:lnTo>
                    <a:pt x="28038" y="482263"/>
                  </a:lnTo>
                  <a:lnTo>
                    <a:pt x="58340" y="502762"/>
                  </a:lnTo>
                  <a:lnTo>
                    <a:pt x="95277" y="510298"/>
                  </a:lnTo>
                  <a:lnTo>
                    <a:pt x="415022" y="510298"/>
                  </a:lnTo>
                  <a:lnTo>
                    <a:pt x="451960" y="502762"/>
                  </a:lnTo>
                  <a:lnTo>
                    <a:pt x="482262" y="482263"/>
                  </a:lnTo>
                  <a:lnTo>
                    <a:pt x="502764" y="451962"/>
                  </a:lnTo>
                  <a:lnTo>
                    <a:pt x="510301" y="415023"/>
                  </a:lnTo>
                  <a:lnTo>
                    <a:pt x="510301" y="95275"/>
                  </a:lnTo>
                  <a:lnTo>
                    <a:pt x="502764" y="58341"/>
                  </a:lnTo>
                  <a:lnTo>
                    <a:pt x="482262" y="28040"/>
                  </a:lnTo>
                  <a:lnTo>
                    <a:pt x="451960" y="7537"/>
                  </a:lnTo>
                  <a:lnTo>
                    <a:pt x="415022" y="0"/>
                  </a:lnTo>
                  <a:close/>
                </a:path>
              </a:pathLst>
            </a:custGeom>
            <a:solidFill>
              <a:srgbClr val="E0C2C2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60044" y="1825459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0" y="95275"/>
                  </a:moveTo>
                  <a:lnTo>
                    <a:pt x="7536" y="58341"/>
                  </a:lnTo>
                  <a:lnTo>
                    <a:pt x="28038" y="28040"/>
                  </a:lnTo>
                  <a:lnTo>
                    <a:pt x="58340" y="7537"/>
                  </a:lnTo>
                  <a:lnTo>
                    <a:pt x="95277" y="0"/>
                  </a:lnTo>
                  <a:lnTo>
                    <a:pt x="415022" y="0"/>
                  </a:lnTo>
                  <a:lnTo>
                    <a:pt x="451960" y="7537"/>
                  </a:lnTo>
                  <a:lnTo>
                    <a:pt x="482262" y="28040"/>
                  </a:lnTo>
                  <a:lnTo>
                    <a:pt x="502764" y="58341"/>
                  </a:lnTo>
                  <a:lnTo>
                    <a:pt x="510301" y="95275"/>
                  </a:lnTo>
                  <a:lnTo>
                    <a:pt x="510301" y="415023"/>
                  </a:lnTo>
                  <a:lnTo>
                    <a:pt x="502764" y="451962"/>
                  </a:lnTo>
                  <a:lnTo>
                    <a:pt x="482262" y="482263"/>
                  </a:lnTo>
                  <a:lnTo>
                    <a:pt x="451960" y="502762"/>
                  </a:lnTo>
                  <a:lnTo>
                    <a:pt x="415022" y="510298"/>
                  </a:lnTo>
                  <a:lnTo>
                    <a:pt x="95277" y="510298"/>
                  </a:lnTo>
                  <a:lnTo>
                    <a:pt x="58340" y="502762"/>
                  </a:lnTo>
                  <a:lnTo>
                    <a:pt x="28038" y="482263"/>
                  </a:lnTo>
                  <a:lnTo>
                    <a:pt x="7536" y="451962"/>
                  </a:lnTo>
                  <a:lnTo>
                    <a:pt x="0" y="415023"/>
                  </a:lnTo>
                  <a:lnTo>
                    <a:pt x="0" y="95275"/>
                  </a:lnTo>
                  <a:close/>
                </a:path>
              </a:pathLst>
            </a:custGeom>
            <a:ln w="7619">
              <a:solidFill>
                <a:srgbClr val="C6A8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09095" y="1793240"/>
            <a:ext cx="21272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spc="-50" dirty="0">
                <a:latin typeface="Arial"/>
                <a:cs typeface="Arial"/>
              </a:rPr>
              <a:t>1</a:t>
            </a:r>
            <a:endParaRPr sz="2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9148" y="1898700"/>
            <a:ext cx="5114290" cy="1589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6E645D"/>
                </a:solidFill>
                <a:latin typeface="Arial"/>
                <a:cs typeface="Arial"/>
              </a:rPr>
              <a:t>Mechanical</a:t>
            </a:r>
            <a:r>
              <a:rPr sz="220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6E645D"/>
                </a:solidFill>
                <a:latin typeface="Arial"/>
                <a:cs typeface="Arial"/>
              </a:rPr>
              <a:t>Systems</a:t>
            </a:r>
            <a:endParaRPr sz="2200">
              <a:latin typeface="Arial"/>
              <a:cs typeface="Arial"/>
            </a:endParaRPr>
          </a:p>
          <a:p>
            <a:pPr marL="12700" marR="5080" indent="555625" algn="r">
              <a:lnSpc>
                <a:spcPct val="135700"/>
              </a:lnSpc>
              <a:spcBef>
                <a:spcPts val="1120"/>
              </a:spcBef>
            </a:pP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Traditional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keys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vulnerable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to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lock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picking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25" dirty="0">
                <a:solidFill>
                  <a:srgbClr val="6E645D"/>
                </a:solidFill>
                <a:latin typeface="Arial"/>
                <a:cs typeface="Arial"/>
              </a:rPr>
              <a:t>and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unauthorised</a:t>
            </a:r>
            <a:r>
              <a:rPr sz="1750" spc="-6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duplication,</a:t>
            </a:r>
            <a:r>
              <a:rPr sz="1750" spc="-6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providing</a:t>
            </a:r>
            <a:r>
              <a:rPr sz="175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minimal</a:t>
            </a:r>
            <a:r>
              <a:rPr sz="1750" spc="-6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security</a:t>
            </a:r>
            <a:endParaRPr sz="17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750"/>
              </a:spcBef>
            </a:pP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for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modern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applications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056234" y="3182543"/>
            <a:ext cx="1164590" cy="532765"/>
            <a:chOff x="7056234" y="3182543"/>
            <a:chExt cx="1164590" cy="532765"/>
          </a:xfrm>
        </p:grpSpPr>
        <p:sp>
          <p:nvSpPr>
            <p:cNvPr id="13" name="object 13"/>
            <p:cNvSpPr/>
            <p:nvPr/>
          </p:nvSpPr>
          <p:spPr>
            <a:xfrm>
              <a:off x="7539875" y="3426256"/>
              <a:ext cx="680720" cy="30480"/>
            </a:xfrm>
            <a:custGeom>
              <a:avLst/>
              <a:gdLst/>
              <a:ahLst/>
              <a:cxnLst/>
              <a:rect l="l" t="t" r="r" b="b"/>
              <a:pathLst>
                <a:path w="680720" h="30479">
                  <a:moveTo>
                    <a:pt x="673561" y="0"/>
                  </a:moveTo>
                  <a:lnTo>
                    <a:pt x="6879" y="0"/>
                  </a:lnTo>
                  <a:lnTo>
                    <a:pt x="0" y="6883"/>
                  </a:lnTo>
                  <a:lnTo>
                    <a:pt x="0" y="15240"/>
                  </a:lnTo>
                  <a:lnTo>
                    <a:pt x="0" y="23596"/>
                  </a:lnTo>
                  <a:lnTo>
                    <a:pt x="6879" y="30479"/>
                  </a:lnTo>
                  <a:lnTo>
                    <a:pt x="673561" y="30479"/>
                  </a:lnTo>
                  <a:lnTo>
                    <a:pt x="680440" y="23596"/>
                  </a:lnTo>
                  <a:lnTo>
                    <a:pt x="680440" y="6883"/>
                  </a:lnTo>
                  <a:lnTo>
                    <a:pt x="673561" y="0"/>
                  </a:lnTo>
                  <a:close/>
                </a:path>
              </a:pathLst>
            </a:custGeom>
            <a:solidFill>
              <a:srgbClr val="B1AA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70610" y="3196907"/>
              <a:ext cx="518159" cy="518159"/>
            </a:xfrm>
            <a:custGeom>
              <a:avLst/>
              <a:gdLst/>
              <a:ahLst/>
              <a:cxnLst/>
              <a:rect l="l" t="t" r="r" b="b"/>
              <a:pathLst>
                <a:path w="518159" h="518160">
                  <a:moveTo>
                    <a:pt x="421219" y="0"/>
                  </a:moveTo>
                  <a:lnTo>
                    <a:pt x="96700" y="0"/>
                  </a:lnTo>
                  <a:lnTo>
                    <a:pt x="59211" y="7649"/>
                  </a:lnTo>
                  <a:lnTo>
                    <a:pt x="28457" y="28455"/>
                  </a:lnTo>
                  <a:lnTo>
                    <a:pt x="7649" y="59209"/>
                  </a:lnTo>
                  <a:lnTo>
                    <a:pt x="0" y="96697"/>
                  </a:lnTo>
                  <a:lnTo>
                    <a:pt x="0" y="421220"/>
                  </a:lnTo>
                  <a:lnTo>
                    <a:pt x="7649" y="458709"/>
                  </a:lnTo>
                  <a:lnTo>
                    <a:pt x="28457" y="489462"/>
                  </a:lnTo>
                  <a:lnTo>
                    <a:pt x="59211" y="510269"/>
                  </a:lnTo>
                  <a:lnTo>
                    <a:pt x="96700" y="517918"/>
                  </a:lnTo>
                  <a:lnTo>
                    <a:pt x="421219" y="517918"/>
                  </a:lnTo>
                  <a:lnTo>
                    <a:pt x="458709" y="510269"/>
                  </a:lnTo>
                  <a:lnTo>
                    <a:pt x="489463" y="489462"/>
                  </a:lnTo>
                  <a:lnTo>
                    <a:pt x="510271" y="458709"/>
                  </a:lnTo>
                  <a:lnTo>
                    <a:pt x="517921" y="421220"/>
                  </a:lnTo>
                  <a:lnTo>
                    <a:pt x="517921" y="96697"/>
                  </a:lnTo>
                  <a:lnTo>
                    <a:pt x="510271" y="59209"/>
                  </a:lnTo>
                  <a:lnTo>
                    <a:pt x="489463" y="28455"/>
                  </a:lnTo>
                  <a:lnTo>
                    <a:pt x="458709" y="7649"/>
                  </a:lnTo>
                  <a:lnTo>
                    <a:pt x="421219" y="0"/>
                  </a:lnTo>
                  <a:close/>
                </a:path>
              </a:pathLst>
            </a:custGeom>
            <a:solidFill>
              <a:srgbClr val="B1AAD2">
                <a:alpha val="9921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60044" y="3186353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415022" y="0"/>
                  </a:moveTo>
                  <a:lnTo>
                    <a:pt x="95277" y="0"/>
                  </a:lnTo>
                  <a:lnTo>
                    <a:pt x="58340" y="7537"/>
                  </a:lnTo>
                  <a:lnTo>
                    <a:pt x="28038" y="28040"/>
                  </a:lnTo>
                  <a:lnTo>
                    <a:pt x="7536" y="58341"/>
                  </a:lnTo>
                  <a:lnTo>
                    <a:pt x="0" y="95275"/>
                  </a:lnTo>
                  <a:lnTo>
                    <a:pt x="0" y="415023"/>
                  </a:lnTo>
                  <a:lnTo>
                    <a:pt x="7536" y="451962"/>
                  </a:lnTo>
                  <a:lnTo>
                    <a:pt x="28038" y="482263"/>
                  </a:lnTo>
                  <a:lnTo>
                    <a:pt x="58340" y="502762"/>
                  </a:lnTo>
                  <a:lnTo>
                    <a:pt x="95277" y="510298"/>
                  </a:lnTo>
                  <a:lnTo>
                    <a:pt x="415022" y="510298"/>
                  </a:lnTo>
                  <a:lnTo>
                    <a:pt x="451960" y="502762"/>
                  </a:lnTo>
                  <a:lnTo>
                    <a:pt x="482262" y="482263"/>
                  </a:lnTo>
                  <a:lnTo>
                    <a:pt x="502764" y="451962"/>
                  </a:lnTo>
                  <a:lnTo>
                    <a:pt x="510301" y="415023"/>
                  </a:lnTo>
                  <a:lnTo>
                    <a:pt x="510301" y="95275"/>
                  </a:lnTo>
                  <a:lnTo>
                    <a:pt x="502764" y="58341"/>
                  </a:lnTo>
                  <a:lnTo>
                    <a:pt x="482262" y="28040"/>
                  </a:lnTo>
                  <a:lnTo>
                    <a:pt x="451960" y="7537"/>
                  </a:lnTo>
                  <a:lnTo>
                    <a:pt x="415022" y="0"/>
                  </a:lnTo>
                  <a:close/>
                </a:path>
              </a:pathLst>
            </a:custGeom>
            <a:solidFill>
              <a:srgbClr val="CCC4EB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60044" y="3186353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0" y="95275"/>
                  </a:moveTo>
                  <a:lnTo>
                    <a:pt x="7536" y="58341"/>
                  </a:lnTo>
                  <a:lnTo>
                    <a:pt x="28038" y="28040"/>
                  </a:lnTo>
                  <a:lnTo>
                    <a:pt x="58340" y="7537"/>
                  </a:lnTo>
                  <a:lnTo>
                    <a:pt x="95277" y="0"/>
                  </a:lnTo>
                  <a:lnTo>
                    <a:pt x="415022" y="0"/>
                  </a:lnTo>
                  <a:lnTo>
                    <a:pt x="451960" y="7537"/>
                  </a:lnTo>
                  <a:lnTo>
                    <a:pt x="482262" y="28040"/>
                  </a:lnTo>
                  <a:lnTo>
                    <a:pt x="502764" y="58341"/>
                  </a:lnTo>
                  <a:lnTo>
                    <a:pt x="510301" y="95275"/>
                  </a:lnTo>
                  <a:lnTo>
                    <a:pt x="510301" y="415023"/>
                  </a:lnTo>
                  <a:lnTo>
                    <a:pt x="502764" y="451962"/>
                  </a:lnTo>
                  <a:lnTo>
                    <a:pt x="482262" y="482263"/>
                  </a:lnTo>
                  <a:lnTo>
                    <a:pt x="451960" y="502762"/>
                  </a:lnTo>
                  <a:lnTo>
                    <a:pt x="415022" y="510298"/>
                  </a:lnTo>
                  <a:lnTo>
                    <a:pt x="95277" y="510298"/>
                  </a:lnTo>
                  <a:lnTo>
                    <a:pt x="58340" y="502762"/>
                  </a:lnTo>
                  <a:lnTo>
                    <a:pt x="28038" y="482263"/>
                  </a:lnTo>
                  <a:lnTo>
                    <a:pt x="7536" y="451962"/>
                  </a:lnTo>
                  <a:lnTo>
                    <a:pt x="0" y="415023"/>
                  </a:lnTo>
                  <a:lnTo>
                    <a:pt x="0" y="95275"/>
                  </a:lnTo>
                  <a:close/>
                </a:path>
              </a:pathLst>
            </a:custGeom>
            <a:ln w="7619">
              <a:solidFill>
                <a:srgbClr val="B1AA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209095" y="3154133"/>
            <a:ext cx="21272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spc="-50" dirty="0">
                <a:latin typeface="Arial"/>
                <a:cs typeface="Arial"/>
              </a:rPr>
              <a:t>2</a:t>
            </a:r>
            <a:endParaRPr sz="26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36571" y="3259582"/>
            <a:ext cx="4940300" cy="1589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Electronic</a:t>
            </a:r>
            <a:r>
              <a:rPr sz="2200" spc="-10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6E645D"/>
                </a:solidFill>
                <a:latin typeface="Arial"/>
                <a:cs typeface="Arial"/>
              </a:rPr>
              <a:t>Access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RFID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and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PIN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systems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improved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convenience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25" dirty="0">
                <a:solidFill>
                  <a:srgbClr val="6E645D"/>
                </a:solidFill>
                <a:latin typeface="Arial"/>
                <a:cs typeface="Arial"/>
              </a:rPr>
              <a:t>but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introduced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new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vulnerabilities</a:t>
            </a:r>
            <a:r>
              <a:rPr sz="1750" spc="-4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like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cloning, interception,</a:t>
            </a:r>
            <a:r>
              <a:rPr sz="17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and</a:t>
            </a:r>
            <a:r>
              <a:rPr sz="1750" spc="-20" dirty="0">
                <a:solidFill>
                  <a:srgbClr val="6E645D"/>
                </a:solidFill>
                <a:latin typeface="Arial"/>
                <a:cs typeface="Arial"/>
              </a:rPr>
              <a:t> brute-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force</a:t>
            </a:r>
            <a:r>
              <a:rPr sz="17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attacks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410083" y="4355541"/>
            <a:ext cx="1178560" cy="532765"/>
            <a:chOff x="6410083" y="4355541"/>
            <a:chExt cx="1178560" cy="532765"/>
          </a:xfrm>
        </p:grpSpPr>
        <p:sp>
          <p:nvSpPr>
            <p:cNvPr id="20" name="object 20"/>
            <p:cNvSpPr/>
            <p:nvPr/>
          </p:nvSpPr>
          <p:spPr>
            <a:xfrm>
              <a:off x="6410083" y="4599266"/>
              <a:ext cx="680720" cy="30480"/>
            </a:xfrm>
            <a:custGeom>
              <a:avLst/>
              <a:gdLst/>
              <a:ahLst/>
              <a:cxnLst/>
              <a:rect l="l" t="t" r="r" b="b"/>
              <a:pathLst>
                <a:path w="680720" h="30479">
                  <a:moveTo>
                    <a:pt x="673561" y="0"/>
                  </a:moveTo>
                  <a:lnTo>
                    <a:pt x="6879" y="0"/>
                  </a:lnTo>
                  <a:lnTo>
                    <a:pt x="0" y="6883"/>
                  </a:lnTo>
                  <a:lnTo>
                    <a:pt x="0" y="15240"/>
                  </a:lnTo>
                  <a:lnTo>
                    <a:pt x="0" y="23596"/>
                  </a:lnTo>
                  <a:lnTo>
                    <a:pt x="6879" y="30479"/>
                  </a:lnTo>
                  <a:lnTo>
                    <a:pt x="673561" y="30479"/>
                  </a:lnTo>
                  <a:lnTo>
                    <a:pt x="680440" y="23596"/>
                  </a:lnTo>
                  <a:lnTo>
                    <a:pt x="680440" y="6883"/>
                  </a:lnTo>
                  <a:lnTo>
                    <a:pt x="673561" y="0"/>
                  </a:lnTo>
                  <a:close/>
                </a:path>
              </a:pathLst>
            </a:custGeom>
            <a:solidFill>
              <a:srgbClr val="9AC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70610" y="4369917"/>
              <a:ext cx="518159" cy="518159"/>
            </a:xfrm>
            <a:custGeom>
              <a:avLst/>
              <a:gdLst/>
              <a:ahLst/>
              <a:cxnLst/>
              <a:rect l="l" t="t" r="r" b="b"/>
              <a:pathLst>
                <a:path w="518159" h="518160">
                  <a:moveTo>
                    <a:pt x="421219" y="0"/>
                  </a:moveTo>
                  <a:lnTo>
                    <a:pt x="96700" y="0"/>
                  </a:lnTo>
                  <a:lnTo>
                    <a:pt x="59211" y="7649"/>
                  </a:lnTo>
                  <a:lnTo>
                    <a:pt x="28457" y="28455"/>
                  </a:lnTo>
                  <a:lnTo>
                    <a:pt x="7649" y="59209"/>
                  </a:lnTo>
                  <a:lnTo>
                    <a:pt x="0" y="96697"/>
                  </a:lnTo>
                  <a:lnTo>
                    <a:pt x="0" y="421220"/>
                  </a:lnTo>
                  <a:lnTo>
                    <a:pt x="7649" y="458709"/>
                  </a:lnTo>
                  <a:lnTo>
                    <a:pt x="28457" y="489462"/>
                  </a:lnTo>
                  <a:lnTo>
                    <a:pt x="59211" y="510269"/>
                  </a:lnTo>
                  <a:lnTo>
                    <a:pt x="96700" y="517918"/>
                  </a:lnTo>
                  <a:lnTo>
                    <a:pt x="421219" y="517918"/>
                  </a:lnTo>
                  <a:lnTo>
                    <a:pt x="458709" y="510269"/>
                  </a:lnTo>
                  <a:lnTo>
                    <a:pt x="489463" y="489462"/>
                  </a:lnTo>
                  <a:lnTo>
                    <a:pt x="510271" y="458709"/>
                  </a:lnTo>
                  <a:lnTo>
                    <a:pt x="517921" y="421220"/>
                  </a:lnTo>
                  <a:lnTo>
                    <a:pt x="517921" y="96697"/>
                  </a:lnTo>
                  <a:lnTo>
                    <a:pt x="510271" y="59209"/>
                  </a:lnTo>
                  <a:lnTo>
                    <a:pt x="489463" y="28455"/>
                  </a:lnTo>
                  <a:lnTo>
                    <a:pt x="458709" y="7649"/>
                  </a:lnTo>
                  <a:lnTo>
                    <a:pt x="421219" y="0"/>
                  </a:lnTo>
                  <a:close/>
                </a:path>
              </a:pathLst>
            </a:custGeom>
            <a:solidFill>
              <a:srgbClr val="9AC0C9">
                <a:alpha val="9921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060044" y="4359351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415022" y="0"/>
                  </a:moveTo>
                  <a:lnTo>
                    <a:pt x="95277" y="0"/>
                  </a:lnTo>
                  <a:lnTo>
                    <a:pt x="58340" y="7537"/>
                  </a:lnTo>
                  <a:lnTo>
                    <a:pt x="28038" y="28040"/>
                  </a:lnTo>
                  <a:lnTo>
                    <a:pt x="7536" y="58341"/>
                  </a:lnTo>
                  <a:lnTo>
                    <a:pt x="0" y="95275"/>
                  </a:lnTo>
                  <a:lnTo>
                    <a:pt x="0" y="415023"/>
                  </a:lnTo>
                  <a:lnTo>
                    <a:pt x="7536" y="451962"/>
                  </a:lnTo>
                  <a:lnTo>
                    <a:pt x="28038" y="482263"/>
                  </a:lnTo>
                  <a:lnTo>
                    <a:pt x="58340" y="502762"/>
                  </a:lnTo>
                  <a:lnTo>
                    <a:pt x="95277" y="510298"/>
                  </a:lnTo>
                  <a:lnTo>
                    <a:pt x="415022" y="510298"/>
                  </a:lnTo>
                  <a:lnTo>
                    <a:pt x="451960" y="502762"/>
                  </a:lnTo>
                  <a:lnTo>
                    <a:pt x="482262" y="482263"/>
                  </a:lnTo>
                  <a:lnTo>
                    <a:pt x="502764" y="451962"/>
                  </a:lnTo>
                  <a:lnTo>
                    <a:pt x="510301" y="415023"/>
                  </a:lnTo>
                  <a:lnTo>
                    <a:pt x="510301" y="95275"/>
                  </a:lnTo>
                  <a:lnTo>
                    <a:pt x="502764" y="58341"/>
                  </a:lnTo>
                  <a:lnTo>
                    <a:pt x="482262" y="28040"/>
                  </a:lnTo>
                  <a:lnTo>
                    <a:pt x="451960" y="7537"/>
                  </a:lnTo>
                  <a:lnTo>
                    <a:pt x="415022" y="0"/>
                  </a:lnTo>
                  <a:close/>
                </a:path>
              </a:pathLst>
            </a:custGeom>
            <a:solidFill>
              <a:srgbClr val="B4DAE3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060044" y="4359351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0" y="95275"/>
                  </a:moveTo>
                  <a:lnTo>
                    <a:pt x="7536" y="58341"/>
                  </a:lnTo>
                  <a:lnTo>
                    <a:pt x="28038" y="28040"/>
                  </a:lnTo>
                  <a:lnTo>
                    <a:pt x="58340" y="7537"/>
                  </a:lnTo>
                  <a:lnTo>
                    <a:pt x="95277" y="0"/>
                  </a:lnTo>
                  <a:lnTo>
                    <a:pt x="415022" y="0"/>
                  </a:lnTo>
                  <a:lnTo>
                    <a:pt x="451960" y="7537"/>
                  </a:lnTo>
                  <a:lnTo>
                    <a:pt x="482262" y="28040"/>
                  </a:lnTo>
                  <a:lnTo>
                    <a:pt x="502764" y="58341"/>
                  </a:lnTo>
                  <a:lnTo>
                    <a:pt x="510301" y="95275"/>
                  </a:lnTo>
                  <a:lnTo>
                    <a:pt x="510301" y="415023"/>
                  </a:lnTo>
                  <a:lnTo>
                    <a:pt x="502764" y="451962"/>
                  </a:lnTo>
                  <a:lnTo>
                    <a:pt x="482262" y="482263"/>
                  </a:lnTo>
                  <a:lnTo>
                    <a:pt x="451960" y="502762"/>
                  </a:lnTo>
                  <a:lnTo>
                    <a:pt x="415022" y="510298"/>
                  </a:lnTo>
                  <a:lnTo>
                    <a:pt x="95277" y="510298"/>
                  </a:lnTo>
                  <a:lnTo>
                    <a:pt x="58340" y="502762"/>
                  </a:lnTo>
                  <a:lnTo>
                    <a:pt x="28038" y="482263"/>
                  </a:lnTo>
                  <a:lnTo>
                    <a:pt x="7536" y="451962"/>
                  </a:lnTo>
                  <a:lnTo>
                    <a:pt x="0" y="415023"/>
                  </a:lnTo>
                  <a:lnTo>
                    <a:pt x="0" y="95275"/>
                  </a:lnTo>
                  <a:close/>
                </a:path>
              </a:pathLst>
            </a:custGeom>
            <a:ln w="7619">
              <a:solidFill>
                <a:srgbClr val="9AC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209095" y="4327131"/>
            <a:ext cx="21272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spc="-50" dirty="0">
                <a:latin typeface="Arial"/>
                <a:cs typeface="Arial"/>
              </a:rPr>
              <a:t>3</a:t>
            </a:r>
            <a:endParaRPr sz="26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40786" y="4432579"/>
            <a:ext cx="5051425" cy="1589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8405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Biometric</a:t>
            </a:r>
            <a:r>
              <a:rPr sz="2200" spc="-10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6E645D"/>
                </a:solidFill>
                <a:latin typeface="Arial"/>
                <a:cs typeface="Arial"/>
              </a:rPr>
              <a:t>Revolution</a:t>
            </a:r>
            <a:endParaRPr sz="2200">
              <a:latin typeface="Arial"/>
              <a:cs typeface="Arial"/>
            </a:endParaRPr>
          </a:p>
          <a:p>
            <a:pPr marL="704215" marR="5715" indent="-692150" algn="r">
              <a:lnSpc>
                <a:spcPct val="135700"/>
              </a:lnSpc>
              <a:spcBef>
                <a:spcPts val="1120"/>
              </a:spcBef>
            </a:pP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Fingerprint,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iris,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and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face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recognition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offered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higher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security</a:t>
            </a:r>
            <a:r>
              <a:rPr sz="175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but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faced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challenges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with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accuracy, environmental</a:t>
            </a:r>
            <a:r>
              <a:rPr sz="1750" spc="-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conditions,</a:t>
            </a:r>
            <a:r>
              <a:rPr sz="1750" spc="-3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and</a:t>
            </a:r>
            <a:r>
              <a:rPr sz="1750" spc="-3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privacy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056234" y="5528551"/>
            <a:ext cx="1164590" cy="532765"/>
            <a:chOff x="7056234" y="5528551"/>
            <a:chExt cx="1164590" cy="532765"/>
          </a:xfrm>
        </p:grpSpPr>
        <p:sp>
          <p:nvSpPr>
            <p:cNvPr id="27" name="object 27"/>
            <p:cNvSpPr/>
            <p:nvPr/>
          </p:nvSpPr>
          <p:spPr>
            <a:xfrm>
              <a:off x="7539875" y="5772264"/>
              <a:ext cx="680720" cy="30480"/>
            </a:xfrm>
            <a:custGeom>
              <a:avLst/>
              <a:gdLst/>
              <a:ahLst/>
              <a:cxnLst/>
              <a:rect l="l" t="t" r="r" b="b"/>
              <a:pathLst>
                <a:path w="680720" h="30479">
                  <a:moveTo>
                    <a:pt x="673561" y="0"/>
                  </a:moveTo>
                  <a:lnTo>
                    <a:pt x="6879" y="0"/>
                  </a:lnTo>
                  <a:lnTo>
                    <a:pt x="0" y="6883"/>
                  </a:lnTo>
                  <a:lnTo>
                    <a:pt x="0" y="15240"/>
                  </a:lnTo>
                  <a:lnTo>
                    <a:pt x="0" y="23596"/>
                  </a:lnTo>
                  <a:lnTo>
                    <a:pt x="6879" y="30479"/>
                  </a:lnTo>
                  <a:lnTo>
                    <a:pt x="673561" y="30479"/>
                  </a:lnTo>
                  <a:lnTo>
                    <a:pt x="680440" y="23596"/>
                  </a:lnTo>
                  <a:lnTo>
                    <a:pt x="680440" y="6883"/>
                  </a:lnTo>
                  <a:lnTo>
                    <a:pt x="673561" y="0"/>
                  </a:lnTo>
                  <a:close/>
                </a:path>
              </a:pathLst>
            </a:custGeom>
            <a:solidFill>
              <a:srgbClr val="C6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070610" y="5542914"/>
              <a:ext cx="518159" cy="518159"/>
            </a:xfrm>
            <a:custGeom>
              <a:avLst/>
              <a:gdLst/>
              <a:ahLst/>
              <a:cxnLst/>
              <a:rect l="l" t="t" r="r" b="b"/>
              <a:pathLst>
                <a:path w="518159" h="518160">
                  <a:moveTo>
                    <a:pt x="421219" y="0"/>
                  </a:moveTo>
                  <a:lnTo>
                    <a:pt x="96700" y="0"/>
                  </a:lnTo>
                  <a:lnTo>
                    <a:pt x="59211" y="7649"/>
                  </a:lnTo>
                  <a:lnTo>
                    <a:pt x="28457" y="28455"/>
                  </a:lnTo>
                  <a:lnTo>
                    <a:pt x="7649" y="59209"/>
                  </a:lnTo>
                  <a:lnTo>
                    <a:pt x="0" y="96697"/>
                  </a:lnTo>
                  <a:lnTo>
                    <a:pt x="0" y="421220"/>
                  </a:lnTo>
                  <a:lnTo>
                    <a:pt x="7649" y="458709"/>
                  </a:lnTo>
                  <a:lnTo>
                    <a:pt x="28457" y="489462"/>
                  </a:lnTo>
                  <a:lnTo>
                    <a:pt x="59211" y="510269"/>
                  </a:lnTo>
                  <a:lnTo>
                    <a:pt x="96700" y="517918"/>
                  </a:lnTo>
                  <a:lnTo>
                    <a:pt x="421219" y="517918"/>
                  </a:lnTo>
                  <a:lnTo>
                    <a:pt x="458709" y="510269"/>
                  </a:lnTo>
                  <a:lnTo>
                    <a:pt x="489463" y="489462"/>
                  </a:lnTo>
                  <a:lnTo>
                    <a:pt x="510271" y="458709"/>
                  </a:lnTo>
                  <a:lnTo>
                    <a:pt x="517921" y="421220"/>
                  </a:lnTo>
                  <a:lnTo>
                    <a:pt x="517921" y="96697"/>
                  </a:lnTo>
                  <a:lnTo>
                    <a:pt x="510271" y="59209"/>
                  </a:lnTo>
                  <a:lnTo>
                    <a:pt x="489463" y="28455"/>
                  </a:lnTo>
                  <a:lnTo>
                    <a:pt x="458709" y="7649"/>
                  </a:lnTo>
                  <a:lnTo>
                    <a:pt x="421219" y="0"/>
                  </a:lnTo>
                  <a:close/>
                </a:path>
              </a:pathLst>
            </a:custGeom>
            <a:solidFill>
              <a:srgbClr val="C6A8A8">
                <a:alpha val="9921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060044" y="5532361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415022" y="0"/>
                  </a:moveTo>
                  <a:lnTo>
                    <a:pt x="95277" y="0"/>
                  </a:lnTo>
                  <a:lnTo>
                    <a:pt x="58340" y="7537"/>
                  </a:lnTo>
                  <a:lnTo>
                    <a:pt x="28038" y="28040"/>
                  </a:lnTo>
                  <a:lnTo>
                    <a:pt x="7536" y="58341"/>
                  </a:lnTo>
                  <a:lnTo>
                    <a:pt x="0" y="95275"/>
                  </a:lnTo>
                  <a:lnTo>
                    <a:pt x="0" y="415023"/>
                  </a:lnTo>
                  <a:lnTo>
                    <a:pt x="7536" y="451962"/>
                  </a:lnTo>
                  <a:lnTo>
                    <a:pt x="28038" y="482263"/>
                  </a:lnTo>
                  <a:lnTo>
                    <a:pt x="58340" y="502762"/>
                  </a:lnTo>
                  <a:lnTo>
                    <a:pt x="95277" y="510298"/>
                  </a:lnTo>
                  <a:lnTo>
                    <a:pt x="415022" y="510298"/>
                  </a:lnTo>
                  <a:lnTo>
                    <a:pt x="451960" y="502762"/>
                  </a:lnTo>
                  <a:lnTo>
                    <a:pt x="482262" y="482263"/>
                  </a:lnTo>
                  <a:lnTo>
                    <a:pt x="502764" y="451962"/>
                  </a:lnTo>
                  <a:lnTo>
                    <a:pt x="510301" y="415023"/>
                  </a:lnTo>
                  <a:lnTo>
                    <a:pt x="510301" y="95275"/>
                  </a:lnTo>
                  <a:lnTo>
                    <a:pt x="502764" y="58341"/>
                  </a:lnTo>
                  <a:lnTo>
                    <a:pt x="482262" y="28040"/>
                  </a:lnTo>
                  <a:lnTo>
                    <a:pt x="451960" y="7537"/>
                  </a:lnTo>
                  <a:lnTo>
                    <a:pt x="415022" y="0"/>
                  </a:lnTo>
                  <a:close/>
                </a:path>
              </a:pathLst>
            </a:custGeom>
            <a:solidFill>
              <a:srgbClr val="E0C2C2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60044" y="5532361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0" y="95275"/>
                  </a:moveTo>
                  <a:lnTo>
                    <a:pt x="7536" y="58341"/>
                  </a:lnTo>
                  <a:lnTo>
                    <a:pt x="28038" y="28040"/>
                  </a:lnTo>
                  <a:lnTo>
                    <a:pt x="58340" y="7537"/>
                  </a:lnTo>
                  <a:lnTo>
                    <a:pt x="95277" y="0"/>
                  </a:lnTo>
                  <a:lnTo>
                    <a:pt x="415022" y="0"/>
                  </a:lnTo>
                  <a:lnTo>
                    <a:pt x="451960" y="7537"/>
                  </a:lnTo>
                  <a:lnTo>
                    <a:pt x="482262" y="28040"/>
                  </a:lnTo>
                  <a:lnTo>
                    <a:pt x="502764" y="58341"/>
                  </a:lnTo>
                  <a:lnTo>
                    <a:pt x="510301" y="95275"/>
                  </a:lnTo>
                  <a:lnTo>
                    <a:pt x="510301" y="415023"/>
                  </a:lnTo>
                  <a:lnTo>
                    <a:pt x="502764" y="451962"/>
                  </a:lnTo>
                  <a:lnTo>
                    <a:pt x="482262" y="482263"/>
                  </a:lnTo>
                  <a:lnTo>
                    <a:pt x="451960" y="502762"/>
                  </a:lnTo>
                  <a:lnTo>
                    <a:pt x="415022" y="510298"/>
                  </a:lnTo>
                  <a:lnTo>
                    <a:pt x="95277" y="510298"/>
                  </a:lnTo>
                  <a:lnTo>
                    <a:pt x="58340" y="502762"/>
                  </a:lnTo>
                  <a:lnTo>
                    <a:pt x="28038" y="482263"/>
                  </a:lnTo>
                  <a:lnTo>
                    <a:pt x="7536" y="451962"/>
                  </a:lnTo>
                  <a:lnTo>
                    <a:pt x="0" y="415023"/>
                  </a:lnTo>
                  <a:lnTo>
                    <a:pt x="0" y="95275"/>
                  </a:lnTo>
                  <a:close/>
                </a:path>
              </a:pathLst>
            </a:custGeom>
            <a:ln w="7619">
              <a:solidFill>
                <a:srgbClr val="C6A8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209095" y="5500141"/>
            <a:ext cx="21272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spc="-50" dirty="0">
                <a:latin typeface="Arial"/>
                <a:cs typeface="Arial"/>
              </a:rPr>
              <a:t>4</a:t>
            </a:r>
            <a:endParaRPr sz="26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436571" y="5605589"/>
            <a:ext cx="5335905" cy="1589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Edge</a:t>
            </a:r>
            <a:r>
              <a:rPr sz="2200" spc="-3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AI</a:t>
            </a:r>
            <a:r>
              <a:rPr sz="2200" spc="-25" dirty="0">
                <a:solidFill>
                  <a:srgbClr val="6E645D"/>
                </a:solidFill>
                <a:latin typeface="Arial"/>
                <a:cs typeface="Arial"/>
              </a:rPr>
              <a:t> Era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sz="1750" spc="-25" dirty="0">
                <a:solidFill>
                  <a:srgbClr val="6E645D"/>
                </a:solidFill>
                <a:latin typeface="Arial"/>
                <a:cs typeface="Arial"/>
              </a:rPr>
              <a:t>CNN-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powered</a:t>
            </a:r>
            <a:r>
              <a:rPr sz="1750" spc="-4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face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recognition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with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local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processing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delivers</a:t>
            </a:r>
            <a:r>
              <a:rPr sz="1750" spc="-6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superior</a:t>
            </a:r>
            <a:r>
              <a:rPr sz="1750" spc="-6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accuracy</a:t>
            </a:r>
            <a:r>
              <a:rPr sz="175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whilst</a:t>
            </a:r>
            <a:r>
              <a:rPr sz="1750" spc="-6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ensuring</a:t>
            </a:r>
            <a:r>
              <a:rPr sz="175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privacy</a:t>
            </a:r>
            <a:r>
              <a:rPr sz="1750" spc="-6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25" dirty="0">
                <a:solidFill>
                  <a:srgbClr val="6E645D"/>
                </a:solidFill>
                <a:latin typeface="Arial"/>
                <a:cs typeface="Arial"/>
              </a:rPr>
              <a:t>and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low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latency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response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3502" rIns="0" bIns="0" rtlCol="0">
            <a:spAutoFit/>
          </a:bodyPr>
          <a:lstStyle/>
          <a:p>
            <a:pPr marL="5552440">
              <a:lnSpc>
                <a:spcPct val="100000"/>
              </a:lnSpc>
              <a:spcBef>
                <a:spcPts val="100"/>
              </a:spcBef>
            </a:pPr>
            <a:r>
              <a:rPr sz="3550" dirty="0"/>
              <a:t>System</a:t>
            </a:r>
            <a:r>
              <a:rPr sz="3550" spc="-105" dirty="0"/>
              <a:t> </a:t>
            </a:r>
            <a:r>
              <a:rPr sz="3550" spc="-10" dirty="0"/>
              <a:t>Architecture</a:t>
            </a:r>
            <a:endParaRPr sz="3550"/>
          </a:p>
        </p:txBody>
      </p:sp>
      <p:sp>
        <p:nvSpPr>
          <p:cNvPr id="5" name="object 5"/>
          <p:cNvSpPr txBox="1"/>
          <p:nvPr/>
        </p:nvSpPr>
        <p:spPr>
          <a:xfrm>
            <a:off x="6267487" y="1709885"/>
            <a:ext cx="3690620" cy="95123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  <a:tabLst>
                <a:tab pos="3677285" algn="l"/>
              </a:tabLst>
            </a:pPr>
            <a:r>
              <a:rPr sz="1750" u="heavy" spc="-25" dirty="0">
                <a:solidFill>
                  <a:srgbClr val="6E645D"/>
                </a:solidFill>
                <a:uFill>
                  <a:solidFill>
                    <a:srgbClr val="E0C2C2"/>
                  </a:solidFill>
                </a:uFill>
                <a:latin typeface="Arial"/>
                <a:cs typeface="Arial"/>
              </a:rPr>
              <a:t>01</a:t>
            </a:r>
            <a:r>
              <a:rPr sz="1750" u="heavy" dirty="0">
                <a:solidFill>
                  <a:srgbClr val="6E645D"/>
                </a:solidFill>
                <a:uFill>
                  <a:solidFill>
                    <a:srgbClr val="E0C2C2"/>
                  </a:solidFill>
                </a:uFill>
                <a:latin typeface="Arial"/>
                <a:cs typeface="Arial"/>
              </a:rPr>
              <a:t>	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Image</a:t>
            </a:r>
            <a:r>
              <a:rPr sz="220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Capture</a:t>
            </a:r>
            <a:r>
              <a:rPr sz="220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&amp;</a:t>
            </a:r>
            <a:r>
              <a:rPr sz="220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6E645D"/>
                </a:solidFill>
                <a:latin typeface="Arial"/>
                <a:cs typeface="Arial"/>
              </a:rPr>
              <a:t>Processing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67487" y="3132035"/>
            <a:ext cx="3556635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ESP32-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CAM</a:t>
            </a:r>
            <a:r>
              <a:rPr sz="175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captures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facial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images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and</a:t>
            </a:r>
            <a:r>
              <a:rPr sz="1750" spc="-4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performs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20" dirty="0">
                <a:solidFill>
                  <a:srgbClr val="6E645D"/>
                </a:solidFill>
                <a:latin typeface="Arial"/>
                <a:cs typeface="Arial"/>
              </a:rPr>
              <a:t>real-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time</a:t>
            </a:r>
            <a:r>
              <a:rPr sz="1750" spc="-4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detection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using</a:t>
            </a:r>
            <a:r>
              <a:rPr sz="175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integrated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ESP-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WHO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library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for</a:t>
            </a:r>
            <a:r>
              <a:rPr sz="175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accurate</a:t>
            </a:r>
            <a:r>
              <a:rPr sz="175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identification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59047" y="1709885"/>
            <a:ext cx="3690620" cy="254127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  <a:tabLst>
                <a:tab pos="3677285" algn="l"/>
              </a:tabLst>
            </a:pPr>
            <a:r>
              <a:rPr sz="1750" u="heavy" spc="-25" dirty="0">
                <a:solidFill>
                  <a:srgbClr val="6E645D"/>
                </a:solidFill>
                <a:uFill>
                  <a:solidFill>
                    <a:srgbClr val="CCC4EB"/>
                  </a:solidFill>
                </a:uFill>
                <a:latin typeface="Arial"/>
                <a:cs typeface="Arial"/>
              </a:rPr>
              <a:t>02</a:t>
            </a:r>
            <a:r>
              <a:rPr sz="1750" u="heavy" dirty="0">
                <a:solidFill>
                  <a:srgbClr val="6E645D"/>
                </a:solidFill>
                <a:uFill>
                  <a:solidFill>
                    <a:srgbClr val="CCC4EB"/>
                  </a:solidFill>
                </a:uFill>
                <a:latin typeface="Arial"/>
                <a:cs typeface="Arial"/>
              </a:rPr>
              <a:t>	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Local</a:t>
            </a:r>
            <a:r>
              <a:rPr sz="2200" spc="-9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Template</a:t>
            </a:r>
            <a:r>
              <a:rPr sz="2200" spc="-9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6E645D"/>
                </a:solidFill>
                <a:latin typeface="Arial"/>
                <a:cs typeface="Arial"/>
              </a:rPr>
              <a:t>Matching</a:t>
            </a:r>
            <a:endParaRPr sz="2200">
              <a:latin typeface="Arial"/>
              <a:cs typeface="Arial"/>
            </a:endParaRPr>
          </a:p>
          <a:p>
            <a:pPr marL="12700" marR="150495">
              <a:lnSpc>
                <a:spcPct val="135700"/>
              </a:lnSpc>
              <a:spcBef>
                <a:spcPts val="1120"/>
              </a:spcBef>
            </a:pP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Extracted</a:t>
            </a:r>
            <a:r>
              <a:rPr sz="1750" spc="-7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facial</a:t>
            </a:r>
            <a:r>
              <a:rPr sz="1750" spc="-7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features</a:t>
            </a:r>
            <a:r>
              <a:rPr sz="1750" spc="-7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25" dirty="0">
                <a:solidFill>
                  <a:srgbClr val="6E645D"/>
                </a:solidFill>
                <a:latin typeface="Arial"/>
                <a:cs typeface="Arial"/>
              </a:rPr>
              <a:t>are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compared</a:t>
            </a:r>
            <a:r>
              <a:rPr sz="1750" spc="-7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against</a:t>
            </a:r>
            <a:r>
              <a:rPr sz="1750" spc="-6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locally</a:t>
            </a:r>
            <a:r>
              <a:rPr sz="1750" spc="-6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stored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authorised</a:t>
            </a:r>
            <a:r>
              <a:rPr sz="1750" spc="-7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user</a:t>
            </a:r>
            <a:r>
              <a:rPr sz="1750" spc="-7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templates</a:t>
            </a:r>
            <a:r>
              <a:rPr sz="1750" spc="-7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in</a:t>
            </a:r>
            <a:r>
              <a:rPr sz="1750" spc="-7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secure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onboard</a:t>
            </a:r>
            <a:r>
              <a:rPr sz="1750" spc="-9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database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67487" y="5295314"/>
            <a:ext cx="7581900" cy="181737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  <a:tabLst>
                <a:tab pos="7568565" algn="l"/>
              </a:tabLst>
            </a:pPr>
            <a:r>
              <a:rPr sz="1750" u="heavy" spc="-25" dirty="0">
                <a:solidFill>
                  <a:srgbClr val="6E645D"/>
                </a:solidFill>
                <a:uFill>
                  <a:solidFill>
                    <a:srgbClr val="B4DAE3"/>
                  </a:solidFill>
                </a:uFill>
                <a:latin typeface="Arial"/>
                <a:cs typeface="Arial"/>
              </a:rPr>
              <a:t>03</a:t>
            </a:r>
            <a:r>
              <a:rPr sz="1750" u="heavy" dirty="0">
                <a:solidFill>
                  <a:srgbClr val="6E645D"/>
                </a:solidFill>
                <a:uFill>
                  <a:solidFill>
                    <a:srgbClr val="B4DAE3"/>
                  </a:solidFill>
                </a:uFill>
                <a:latin typeface="Arial"/>
                <a:cs typeface="Arial"/>
              </a:rPr>
              <a:t>	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Access</a:t>
            </a:r>
            <a:r>
              <a:rPr sz="2200" spc="-8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Control</a:t>
            </a:r>
            <a:r>
              <a:rPr sz="2200" spc="-7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6E645D"/>
                </a:solidFill>
                <a:latin typeface="Arial"/>
                <a:cs typeface="Arial"/>
              </a:rPr>
              <a:t>Decision</a:t>
            </a:r>
            <a:endParaRPr sz="2200">
              <a:latin typeface="Arial"/>
              <a:cs typeface="Arial"/>
            </a:endParaRPr>
          </a:p>
          <a:p>
            <a:pPr marL="12700" marR="599440">
              <a:lnSpc>
                <a:spcPct val="135700"/>
              </a:lnSpc>
              <a:spcBef>
                <a:spcPts val="1120"/>
              </a:spcBef>
            </a:pP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Upon</a:t>
            </a:r>
            <a:r>
              <a:rPr sz="175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successful</a:t>
            </a:r>
            <a:r>
              <a:rPr sz="175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recognition</a:t>
            </a:r>
            <a:r>
              <a:rPr sz="175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within</a:t>
            </a:r>
            <a:r>
              <a:rPr sz="175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threshold</a:t>
            </a:r>
            <a:r>
              <a:rPr sz="175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parameters,</a:t>
            </a:r>
            <a:r>
              <a:rPr sz="175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relay</a:t>
            </a:r>
            <a:r>
              <a:rPr sz="175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module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triggers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electronic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door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lock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to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grant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secure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access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4630400" cy="258794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953" y="2869933"/>
            <a:ext cx="5811520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dirty="0"/>
              <a:t>Hardware</a:t>
            </a:r>
            <a:r>
              <a:rPr sz="2950" spc="-30" dirty="0"/>
              <a:t> </a:t>
            </a:r>
            <a:r>
              <a:rPr sz="2950" dirty="0"/>
              <a:t>&amp;</a:t>
            </a:r>
            <a:r>
              <a:rPr sz="2950" spc="-30" dirty="0"/>
              <a:t> </a:t>
            </a:r>
            <a:r>
              <a:rPr sz="2950" dirty="0"/>
              <a:t>Software</a:t>
            </a:r>
            <a:r>
              <a:rPr sz="2950" spc="-30" dirty="0"/>
              <a:t> </a:t>
            </a:r>
            <a:r>
              <a:rPr sz="2950" spc="-10" dirty="0"/>
              <a:t>Components</a:t>
            </a:r>
            <a:endParaRPr sz="2950"/>
          </a:p>
        </p:txBody>
      </p:sp>
      <p:sp>
        <p:nvSpPr>
          <p:cNvPr id="5" name="object 5"/>
          <p:cNvSpPr txBox="1"/>
          <p:nvPr/>
        </p:nvSpPr>
        <p:spPr>
          <a:xfrm>
            <a:off x="645953" y="3735946"/>
            <a:ext cx="30365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4A6981"/>
                </a:solidFill>
                <a:latin typeface="Arial"/>
                <a:cs typeface="Arial"/>
              </a:rPr>
              <a:t>Hardware</a:t>
            </a:r>
            <a:r>
              <a:rPr sz="2200" spc="-135" dirty="0">
                <a:solidFill>
                  <a:srgbClr val="4A6981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A6981"/>
                </a:solidFill>
                <a:latin typeface="Arial"/>
                <a:cs typeface="Arial"/>
              </a:rPr>
              <a:t>Specifications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7223" y="4293628"/>
            <a:ext cx="6461760" cy="1541145"/>
            <a:chOff x="647223" y="4293628"/>
            <a:chExt cx="6461760" cy="1541145"/>
          </a:xfrm>
        </p:grpSpPr>
        <p:sp>
          <p:nvSpPr>
            <p:cNvPr id="7" name="object 7"/>
            <p:cNvSpPr/>
            <p:nvPr/>
          </p:nvSpPr>
          <p:spPr>
            <a:xfrm>
              <a:off x="658898" y="4305312"/>
              <a:ext cx="6450330" cy="1529715"/>
            </a:xfrm>
            <a:custGeom>
              <a:avLst/>
              <a:gdLst/>
              <a:ahLst/>
              <a:cxnLst/>
              <a:rect l="l" t="t" r="r" b="b"/>
              <a:pathLst>
                <a:path w="6450330" h="1529714">
                  <a:moveTo>
                    <a:pt x="6369570" y="0"/>
                  </a:moveTo>
                  <a:lnTo>
                    <a:pt x="80285" y="0"/>
                  </a:lnTo>
                  <a:lnTo>
                    <a:pt x="49159" y="6351"/>
                  </a:lnTo>
                  <a:lnTo>
                    <a:pt x="23626" y="23628"/>
                  </a:lnTo>
                  <a:lnTo>
                    <a:pt x="6350" y="49163"/>
                  </a:lnTo>
                  <a:lnTo>
                    <a:pt x="0" y="80289"/>
                  </a:lnTo>
                  <a:lnTo>
                    <a:pt x="0" y="1448955"/>
                  </a:lnTo>
                  <a:lnTo>
                    <a:pt x="6350" y="1480081"/>
                  </a:lnTo>
                  <a:lnTo>
                    <a:pt x="23626" y="1505616"/>
                  </a:lnTo>
                  <a:lnTo>
                    <a:pt x="49159" y="1522893"/>
                  </a:lnTo>
                  <a:lnTo>
                    <a:pt x="80285" y="1529245"/>
                  </a:lnTo>
                  <a:lnTo>
                    <a:pt x="6369570" y="1529245"/>
                  </a:lnTo>
                  <a:lnTo>
                    <a:pt x="6400696" y="1522893"/>
                  </a:lnTo>
                  <a:lnTo>
                    <a:pt x="6426231" y="1505616"/>
                  </a:lnTo>
                  <a:lnTo>
                    <a:pt x="6443508" y="1480081"/>
                  </a:lnTo>
                  <a:lnTo>
                    <a:pt x="6449860" y="1448955"/>
                  </a:lnTo>
                  <a:lnTo>
                    <a:pt x="6449860" y="80289"/>
                  </a:lnTo>
                  <a:lnTo>
                    <a:pt x="6443508" y="49163"/>
                  </a:lnTo>
                  <a:lnTo>
                    <a:pt x="6426231" y="23628"/>
                  </a:lnTo>
                  <a:lnTo>
                    <a:pt x="6400696" y="6351"/>
                  </a:lnTo>
                  <a:lnTo>
                    <a:pt x="6369570" y="0"/>
                  </a:lnTo>
                  <a:close/>
                </a:path>
              </a:pathLst>
            </a:custGeom>
            <a:solidFill>
              <a:srgbClr val="E0C2C2">
                <a:alpha val="9921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8653" y="4305058"/>
              <a:ext cx="6427470" cy="1506855"/>
            </a:xfrm>
            <a:custGeom>
              <a:avLst/>
              <a:gdLst/>
              <a:ahLst/>
              <a:cxnLst/>
              <a:rect l="l" t="t" r="r" b="b"/>
              <a:pathLst>
                <a:path w="6427470" h="1506854">
                  <a:moveTo>
                    <a:pt x="6347904" y="0"/>
                  </a:moveTo>
                  <a:lnTo>
                    <a:pt x="79084" y="0"/>
                  </a:lnTo>
                  <a:lnTo>
                    <a:pt x="48424" y="6255"/>
                  </a:lnTo>
                  <a:lnTo>
                    <a:pt x="23273" y="23272"/>
                  </a:lnTo>
                  <a:lnTo>
                    <a:pt x="6256" y="48423"/>
                  </a:lnTo>
                  <a:lnTo>
                    <a:pt x="0" y="79082"/>
                  </a:lnTo>
                  <a:lnTo>
                    <a:pt x="0" y="1427289"/>
                  </a:lnTo>
                  <a:lnTo>
                    <a:pt x="6256" y="1457950"/>
                  </a:lnTo>
                  <a:lnTo>
                    <a:pt x="23273" y="1483106"/>
                  </a:lnTo>
                  <a:lnTo>
                    <a:pt x="48424" y="1500127"/>
                  </a:lnTo>
                  <a:lnTo>
                    <a:pt x="79084" y="1506385"/>
                  </a:lnTo>
                  <a:lnTo>
                    <a:pt x="6347904" y="1506385"/>
                  </a:lnTo>
                  <a:lnTo>
                    <a:pt x="6378565" y="1500127"/>
                  </a:lnTo>
                  <a:lnTo>
                    <a:pt x="6403720" y="1483106"/>
                  </a:lnTo>
                  <a:lnTo>
                    <a:pt x="6420742" y="1457950"/>
                  </a:lnTo>
                  <a:lnTo>
                    <a:pt x="6427000" y="1427289"/>
                  </a:lnTo>
                  <a:lnTo>
                    <a:pt x="6427000" y="79082"/>
                  </a:lnTo>
                  <a:lnTo>
                    <a:pt x="6420742" y="48423"/>
                  </a:lnTo>
                  <a:lnTo>
                    <a:pt x="6403720" y="23272"/>
                  </a:lnTo>
                  <a:lnTo>
                    <a:pt x="6378565" y="6255"/>
                  </a:lnTo>
                  <a:lnTo>
                    <a:pt x="6347904" y="0"/>
                  </a:lnTo>
                  <a:close/>
                </a:path>
              </a:pathLst>
            </a:custGeom>
            <a:solidFill>
              <a:srgbClr val="FFF9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8653" y="4305058"/>
              <a:ext cx="6427470" cy="1506855"/>
            </a:xfrm>
            <a:custGeom>
              <a:avLst/>
              <a:gdLst/>
              <a:ahLst/>
              <a:cxnLst/>
              <a:rect l="l" t="t" r="r" b="b"/>
              <a:pathLst>
                <a:path w="6427470" h="1506854">
                  <a:moveTo>
                    <a:pt x="0" y="79082"/>
                  </a:moveTo>
                  <a:lnTo>
                    <a:pt x="6256" y="48423"/>
                  </a:lnTo>
                  <a:lnTo>
                    <a:pt x="23273" y="23272"/>
                  </a:lnTo>
                  <a:lnTo>
                    <a:pt x="48424" y="6255"/>
                  </a:lnTo>
                  <a:lnTo>
                    <a:pt x="79084" y="0"/>
                  </a:lnTo>
                  <a:lnTo>
                    <a:pt x="6347904" y="0"/>
                  </a:lnTo>
                  <a:lnTo>
                    <a:pt x="6378565" y="6255"/>
                  </a:lnTo>
                  <a:lnTo>
                    <a:pt x="6403720" y="23272"/>
                  </a:lnTo>
                  <a:lnTo>
                    <a:pt x="6420742" y="48423"/>
                  </a:lnTo>
                  <a:lnTo>
                    <a:pt x="6427000" y="79082"/>
                  </a:lnTo>
                  <a:lnTo>
                    <a:pt x="6427000" y="1427289"/>
                  </a:lnTo>
                  <a:lnTo>
                    <a:pt x="6420742" y="1457950"/>
                  </a:lnTo>
                  <a:lnTo>
                    <a:pt x="6403720" y="1483106"/>
                  </a:lnTo>
                  <a:lnTo>
                    <a:pt x="6378565" y="1500127"/>
                  </a:lnTo>
                  <a:lnTo>
                    <a:pt x="6347904" y="1506385"/>
                  </a:lnTo>
                  <a:lnTo>
                    <a:pt x="79084" y="1506385"/>
                  </a:lnTo>
                  <a:lnTo>
                    <a:pt x="48424" y="1500127"/>
                  </a:lnTo>
                  <a:lnTo>
                    <a:pt x="23273" y="1483106"/>
                  </a:lnTo>
                  <a:lnTo>
                    <a:pt x="6256" y="1457950"/>
                  </a:lnTo>
                  <a:lnTo>
                    <a:pt x="0" y="1427289"/>
                  </a:lnTo>
                  <a:lnTo>
                    <a:pt x="0" y="79082"/>
                  </a:lnTo>
                  <a:close/>
                </a:path>
              </a:pathLst>
            </a:custGeom>
            <a:ln w="22860">
              <a:solidFill>
                <a:srgbClr val="E0C2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56932" y="4508537"/>
            <a:ext cx="2192020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spc="-10" dirty="0">
                <a:solidFill>
                  <a:srgbClr val="6E645D"/>
                </a:solidFill>
                <a:latin typeface="Arial"/>
                <a:cs typeface="Arial"/>
              </a:rPr>
              <a:t>ESP32-</a:t>
            </a:r>
            <a:r>
              <a:rPr sz="1850" dirty="0">
                <a:solidFill>
                  <a:srgbClr val="6E645D"/>
                </a:solidFill>
                <a:latin typeface="Arial"/>
                <a:cs typeface="Arial"/>
              </a:rPr>
              <a:t>CAM </a:t>
            </a:r>
            <a:r>
              <a:rPr sz="1850" spc="-10" dirty="0">
                <a:solidFill>
                  <a:srgbClr val="6E645D"/>
                </a:solidFill>
                <a:latin typeface="Arial"/>
                <a:cs typeface="Arial"/>
              </a:rPr>
              <a:t>Module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6932" y="4981651"/>
            <a:ext cx="5683250" cy="62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sz="1450" spc="-20" dirty="0">
                <a:solidFill>
                  <a:srgbClr val="6E645D"/>
                </a:solidFill>
                <a:latin typeface="Arial"/>
                <a:cs typeface="Arial"/>
              </a:rPr>
              <a:t>Dual-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core</a:t>
            </a:r>
            <a:r>
              <a:rPr sz="1450" spc="-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MCU</a:t>
            </a:r>
            <a:r>
              <a:rPr sz="1450" spc="-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with</a:t>
            </a:r>
            <a:r>
              <a:rPr sz="1450" spc="-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OV2640</a:t>
            </a:r>
            <a:r>
              <a:rPr sz="1450" spc="-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camera</a:t>
            </a:r>
            <a:r>
              <a:rPr sz="1450" spc="-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sensor</a:t>
            </a:r>
            <a:r>
              <a:rPr sz="1450" spc="-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and</a:t>
            </a:r>
            <a:r>
              <a:rPr sz="1450" spc="-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PSRAM</a:t>
            </a:r>
            <a:r>
              <a:rPr sz="1450" spc="-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for</a:t>
            </a:r>
            <a:r>
              <a:rPr sz="1450" spc="-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6E645D"/>
                </a:solidFill>
                <a:latin typeface="Arial"/>
                <a:cs typeface="Arial"/>
              </a:rPr>
              <a:t>efficient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image</a:t>
            </a:r>
            <a:r>
              <a:rPr sz="14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6E645D"/>
                </a:solidFill>
                <a:latin typeface="Arial"/>
                <a:cs typeface="Arial"/>
              </a:rPr>
              <a:t>processing</a:t>
            </a:r>
            <a:r>
              <a:rPr sz="1450" spc="-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and</a:t>
            </a:r>
            <a:r>
              <a:rPr sz="1450" spc="-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6E645D"/>
                </a:solidFill>
                <a:latin typeface="Arial"/>
                <a:cs typeface="Arial"/>
              </a:rPr>
              <a:t>storage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7223" y="5988126"/>
            <a:ext cx="6461760" cy="1541145"/>
            <a:chOff x="647223" y="5988126"/>
            <a:chExt cx="6461760" cy="1541145"/>
          </a:xfrm>
        </p:grpSpPr>
        <p:sp>
          <p:nvSpPr>
            <p:cNvPr id="13" name="object 13"/>
            <p:cNvSpPr/>
            <p:nvPr/>
          </p:nvSpPr>
          <p:spPr>
            <a:xfrm>
              <a:off x="658898" y="5999797"/>
              <a:ext cx="6450330" cy="1529715"/>
            </a:xfrm>
            <a:custGeom>
              <a:avLst/>
              <a:gdLst/>
              <a:ahLst/>
              <a:cxnLst/>
              <a:rect l="l" t="t" r="r" b="b"/>
              <a:pathLst>
                <a:path w="6450330" h="1529715">
                  <a:moveTo>
                    <a:pt x="6369570" y="0"/>
                  </a:moveTo>
                  <a:lnTo>
                    <a:pt x="80284" y="0"/>
                  </a:lnTo>
                  <a:lnTo>
                    <a:pt x="49159" y="6351"/>
                  </a:lnTo>
                  <a:lnTo>
                    <a:pt x="23626" y="23628"/>
                  </a:lnTo>
                  <a:lnTo>
                    <a:pt x="6350" y="49163"/>
                  </a:lnTo>
                  <a:lnTo>
                    <a:pt x="0" y="80289"/>
                  </a:lnTo>
                  <a:lnTo>
                    <a:pt x="0" y="1448955"/>
                  </a:lnTo>
                  <a:lnTo>
                    <a:pt x="6350" y="1480079"/>
                  </a:lnTo>
                  <a:lnTo>
                    <a:pt x="23626" y="1505610"/>
                  </a:lnTo>
                  <a:lnTo>
                    <a:pt x="49159" y="1522882"/>
                  </a:lnTo>
                  <a:lnTo>
                    <a:pt x="80284" y="1529232"/>
                  </a:lnTo>
                  <a:lnTo>
                    <a:pt x="6369570" y="1529232"/>
                  </a:lnTo>
                  <a:lnTo>
                    <a:pt x="6400696" y="1522882"/>
                  </a:lnTo>
                  <a:lnTo>
                    <a:pt x="6426231" y="1505610"/>
                  </a:lnTo>
                  <a:lnTo>
                    <a:pt x="6443508" y="1480079"/>
                  </a:lnTo>
                  <a:lnTo>
                    <a:pt x="6449860" y="1448955"/>
                  </a:lnTo>
                  <a:lnTo>
                    <a:pt x="6449860" y="80289"/>
                  </a:lnTo>
                  <a:lnTo>
                    <a:pt x="6443508" y="49163"/>
                  </a:lnTo>
                  <a:lnTo>
                    <a:pt x="6426231" y="23628"/>
                  </a:lnTo>
                  <a:lnTo>
                    <a:pt x="6400696" y="6351"/>
                  </a:lnTo>
                  <a:lnTo>
                    <a:pt x="6369570" y="0"/>
                  </a:lnTo>
                  <a:close/>
                </a:path>
              </a:pathLst>
            </a:custGeom>
            <a:solidFill>
              <a:srgbClr val="CCC4EB">
                <a:alpha val="9921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8653" y="5999556"/>
              <a:ext cx="6427470" cy="1506855"/>
            </a:xfrm>
            <a:custGeom>
              <a:avLst/>
              <a:gdLst/>
              <a:ahLst/>
              <a:cxnLst/>
              <a:rect l="l" t="t" r="r" b="b"/>
              <a:pathLst>
                <a:path w="6427470" h="1506854">
                  <a:moveTo>
                    <a:pt x="6347904" y="0"/>
                  </a:moveTo>
                  <a:lnTo>
                    <a:pt x="79084" y="0"/>
                  </a:lnTo>
                  <a:lnTo>
                    <a:pt x="48424" y="6255"/>
                  </a:lnTo>
                  <a:lnTo>
                    <a:pt x="23273" y="23272"/>
                  </a:lnTo>
                  <a:lnTo>
                    <a:pt x="6256" y="48423"/>
                  </a:lnTo>
                  <a:lnTo>
                    <a:pt x="0" y="79082"/>
                  </a:lnTo>
                  <a:lnTo>
                    <a:pt x="0" y="1427289"/>
                  </a:lnTo>
                  <a:lnTo>
                    <a:pt x="6256" y="1457948"/>
                  </a:lnTo>
                  <a:lnTo>
                    <a:pt x="23273" y="1483099"/>
                  </a:lnTo>
                  <a:lnTo>
                    <a:pt x="48424" y="1500116"/>
                  </a:lnTo>
                  <a:lnTo>
                    <a:pt x="79084" y="1506372"/>
                  </a:lnTo>
                  <a:lnTo>
                    <a:pt x="6347904" y="1506372"/>
                  </a:lnTo>
                  <a:lnTo>
                    <a:pt x="6378565" y="1500116"/>
                  </a:lnTo>
                  <a:lnTo>
                    <a:pt x="6403720" y="1483099"/>
                  </a:lnTo>
                  <a:lnTo>
                    <a:pt x="6420742" y="1457948"/>
                  </a:lnTo>
                  <a:lnTo>
                    <a:pt x="6427000" y="1427289"/>
                  </a:lnTo>
                  <a:lnTo>
                    <a:pt x="6427000" y="79082"/>
                  </a:lnTo>
                  <a:lnTo>
                    <a:pt x="6420742" y="48423"/>
                  </a:lnTo>
                  <a:lnTo>
                    <a:pt x="6403720" y="23272"/>
                  </a:lnTo>
                  <a:lnTo>
                    <a:pt x="6378565" y="6255"/>
                  </a:lnTo>
                  <a:lnTo>
                    <a:pt x="6347904" y="0"/>
                  </a:lnTo>
                  <a:close/>
                </a:path>
              </a:pathLst>
            </a:custGeom>
            <a:solidFill>
              <a:srgbClr val="FFF9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8653" y="5999556"/>
              <a:ext cx="6427470" cy="1506855"/>
            </a:xfrm>
            <a:custGeom>
              <a:avLst/>
              <a:gdLst/>
              <a:ahLst/>
              <a:cxnLst/>
              <a:rect l="l" t="t" r="r" b="b"/>
              <a:pathLst>
                <a:path w="6427470" h="1506854">
                  <a:moveTo>
                    <a:pt x="0" y="79082"/>
                  </a:moveTo>
                  <a:lnTo>
                    <a:pt x="6256" y="48423"/>
                  </a:lnTo>
                  <a:lnTo>
                    <a:pt x="23273" y="23272"/>
                  </a:lnTo>
                  <a:lnTo>
                    <a:pt x="48424" y="6255"/>
                  </a:lnTo>
                  <a:lnTo>
                    <a:pt x="79084" y="0"/>
                  </a:lnTo>
                  <a:lnTo>
                    <a:pt x="6347904" y="0"/>
                  </a:lnTo>
                  <a:lnTo>
                    <a:pt x="6378565" y="6255"/>
                  </a:lnTo>
                  <a:lnTo>
                    <a:pt x="6403720" y="23272"/>
                  </a:lnTo>
                  <a:lnTo>
                    <a:pt x="6420742" y="48423"/>
                  </a:lnTo>
                  <a:lnTo>
                    <a:pt x="6427000" y="79082"/>
                  </a:lnTo>
                  <a:lnTo>
                    <a:pt x="6427000" y="1427289"/>
                  </a:lnTo>
                  <a:lnTo>
                    <a:pt x="6420742" y="1457948"/>
                  </a:lnTo>
                  <a:lnTo>
                    <a:pt x="6403720" y="1483099"/>
                  </a:lnTo>
                  <a:lnTo>
                    <a:pt x="6378565" y="1500116"/>
                  </a:lnTo>
                  <a:lnTo>
                    <a:pt x="6347904" y="1506372"/>
                  </a:lnTo>
                  <a:lnTo>
                    <a:pt x="79084" y="1506372"/>
                  </a:lnTo>
                  <a:lnTo>
                    <a:pt x="48424" y="1500116"/>
                  </a:lnTo>
                  <a:lnTo>
                    <a:pt x="23273" y="1483099"/>
                  </a:lnTo>
                  <a:lnTo>
                    <a:pt x="6256" y="1457948"/>
                  </a:lnTo>
                  <a:lnTo>
                    <a:pt x="0" y="1427289"/>
                  </a:lnTo>
                  <a:lnTo>
                    <a:pt x="0" y="79082"/>
                  </a:lnTo>
                  <a:close/>
                </a:path>
              </a:pathLst>
            </a:custGeom>
            <a:ln w="22860">
              <a:solidFill>
                <a:srgbClr val="CCC4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56932" y="6203035"/>
            <a:ext cx="1735455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dirty="0">
                <a:solidFill>
                  <a:srgbClr val="6E645D"/>
                </a:solidFill>
                <a:latin typeface="Arial"/>
                <a:cs typeface="Arial"/>
              </a:rPr>
              <a:t>Control</a:t>
            </a:r>
            <a:r>
              <a:rPr sz="18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6E645D"/>
                </a:solidFill>
                <a:latin typeface="Arial"/>
                <a:cs typeface="Arial"/>
              </a:rPr>
              <a:t>&amp;</a:t>
            </a:r>
            <a:r>
              <a:rPr sz="18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6E645D"/>
                </a:solidFill>
                <a:latin typeface="Arial"/>
                <a:cs typeface="Arial"/>
              </a:rPr>
              <a:t>Power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6932" y="6676148"/>
            <a:ext cx="5684520" cy="62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Relay</a:t>
            </a:r>
            <a:r>
              <a:rPr sz="14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module</a:t>
            </a:r>
            <a:r>
              <a:rPr sz="14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for</a:t>
            </a:r>
            <a:r>
              <a:rPr sz="1450" spc="-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door</a:t>
            </a:r>
            <a:r>
              <a:rPr sz="14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lock</a:t>
            </a:r>
            <a:r>
              <a:rPr sz="1450" spc="-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control</a:t>
            </a:r>
            <a:r>
              <a:rPr sz="14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with</a:t>
            </a:r>
            <a:r>
              <a:rPr sz="1450" spc="-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5V</a:t>
            </a:r>
            <a:r>
              <a:rPr sz="14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DC</a:t>
            </a:r>
            <a:r>
              <a:rPr sz="1450" spc="-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power</a:t>
            </a:r>
            <a:r>
              <a:rPr sz="14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supply</a:t>
            </a:r>
            <a:r>
              <a:rPr sz="1450" spc="-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6E645D"/>
                </a:solidFill>
                <a:latin typeface="Arial"/>
                <a:cs typeface="Arial"/>
              </a:rPr>
              <a:t>ensuring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stable</a:t>
            </a:r>
            <a:r>
              <a:rPr sz="14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6E645D"/>
                </a:solidFill>
                <a:latin typeface="Arial"/>
                <a:cs typeface="Arial"/>
              </a:rPr>
              <a:t>operation</a:t>
            </a:r>
            <a:endParaRPr sz="1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39672" y="3735946"/>
            <a:ext cx="190436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4A6981"/>
                </a:solidFill>
                <a:latin typeface="Arial"/>
                <a:cs typeface="Arial"/>
              </a:rPr>
              <a:t>Software</a:t>
            </a:r>
            <a:r>
              <a:rPr sz="2200" spc="-95" dirty="0">
                <a:solidFill>
                  <a:srgbClr val="4A6981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A6981"/>
                </a:solidFill>
                <a:latin typeface="Arial"/>
                <a:cs typeface="Arial"/>
              </a:rPr>
              <a:t>Stack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540942" y="4293628"/>
            <a:ext cx="6461760" cy="1541145"/>
            <a:chOff x="7540942" y="4293628"/>
            <a:chExt cx="6461760" cy="1541145"/>
          </a:xfrm>
        </p:grpSpPr>
        <p:sp>
          <p:nvSpPr>
            <p:cNvPr id="20" name="object 20"/>
            <p:cNvSpPr/>
            <p:nvPr/>
          </p:nvSpPr>
          <p:spPr>
            <a:xfrm>
              <a:off x="7552614" y="4305312"/>
              <a:ext cx="6450330" cy="1529715"/>
            </a:xfrm>
            <a:custGeom>
              <a:avLst/>
              <a:gdLst/>
              <a:ahLst/>
              <a:cxnLst/>
              <a:rect l="l" t="t" r="r" b="b"/>
              <a:pathLst>
                <a:path w="6450330" h="1529714">
                  <a:moveTo>
                    <a:pt x="6369570" y="0"/>
                  </a:moveTo>
                  <a:lnTo>
                    <a:pt x="80285" y="0"/>
                  </a:lnTo>
                  <a:lnTo>
                    <a:pt x="49159" y="6351"/>
                  </a:lnTo>
                  <a:lnTo>
                    <a:pt x="23626" y="23628"/>
                  </a:lnTo>
                  <a:lnTo>
                    <a:pt x="6350" y="49163"/>
                  </a:lnTo>
                  <a:lnTo>
                    <a:pt x="0" y="80289"/>
                  </a:lnTo>
                  <a:lnTo>
                    <a:pt x="0" y="1448955"/>
                  </a:lnTo>
                  <a:lnTo>
                    <a:pt x="6350" y="1480081"/>
                  </a:lnTo>
                  <a:lnTo>
                    <a:pt x="23626" y="1505616"/>
                  </a:lnTo>
                  <a:lnTo>
                    <a:pt x="49159" y="1522893"/>
                  </a:lnTo>
                  <a:lnTo>
                    <a:pt x="80285" y="1529245"/>
                  </a:lnTo>
                  <a:lnTo>
                    <a:pt x="6369570" y="1529245"/>
                  </a:lnTo>
                  <a:lnTo>
                    <a:pt x="6400694" y="1522893"/>
                  </a:lnTo>
                  <a:lnTo>
                    <a:pt x="6426225" y="1505616"/>
                  </a:lnTo>
                  <a:lnTo>
                    <a:pt x="6443497" y="1480081"/>
                  </a:lnTo>
                  <a:lnTo>
                    <a:pt x="6449847" y="1448955"/>
                  </a:lnTo>
                  <a:lnTo>
                    <a:pt x="6449847" y="80289"/>
                  </a:lnTo>
                  <a:lnTo>
                    <a:pt x="6443497" y="49163"/>
                  </a:lnTo>
                  <a:lnTo>
                    <a:pt x="6426225" y="23628"/>
                  </a:lnTo>
                  <a:lnTo>
                    <a:pt x="6400694" y="6351"/>
                  </a:lnTo>
                  <a:lnTo>
                    <a:pt x="6369570" y="0"/>
                  </a:lnTo>
                  <a:close/>
                </a:path>
              </a:pathLst>
            </a:custGeom>
            <a:solidFill>
              <a:srgbClr val="E0C2C2">
                <a:alpha val="9921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52372" y="4305058"/>
              <a:ext cx="6427470" cy="1506855"/>
            </a:xfrm>
            <a:custGeom>
              <a:avLst/>
              <a:gdLst/>
              <a:ahLst/>
              <a:cxnLst/>
              <a:rect l="l" t="t" r="r" b="b"/>
              <a:pathLst>
                <a:path w="6427469" h="1506854">
                  <a:moveTo>
                    <a:pt x="6347904" y="0"/>
                  </a:moveTo>
                  <a:lnTo>
                    <a:pt x="79084" y="0"/>
                  </a:lnTo>
                  <a:lnTo>
                    <a:pt x="48424" y="6255"/>
                  </a:lnTo>
                  <a:lnTo>
                    <a:pt x="23273" y="23272"/>
                  </a:lnTo>
                  <a:lnTo>
                    <a:pt x="6256" y="48423"/>
                  </a:lnTo>
                  <a:lnTo>
                    <a:pt x="0" y="79082"/>
                  </a:lnTo>
                  <a:lnTo>
                    <a:pt x="0" y="1427289"/>
                  </a:lnTo>
                  <a:lnTo>
                    <a:pt x="6256" y="1457950"/>
                  </a:lnTo>
                  <a:lnTo>
                    <a:pt x="23273" y="1483106"/>
                  </a:lnTo>
                  <a:lnTo>
                    <a:pt x="48424" y="1500127"/>
                  </a:lnTo>
                  <a:lnTo>
                    <a:pt x="79084" y="1506385"/>
                  </a:lnTo>
                  <a:lnTo>
                    <a:pt x="6347904" y="1506385"/>
                  </a:lnTo>
                  <a:lnTo>
                    <a:pt x="6378563" y="1500127"/>
                  </a:lnTo>
                  <a:lnTo>
                    <a:pt x="6403714" y="1483106"/>
                  </a:lnTo>
                  <a:lnTo>
                    <a:pt x="6420731" y="1457950"/>
                  </a:lnTo>
                  <a:lnTo>
                    <a:pt x="6426987" y="1427289"/>
                  </a:lnTo>
                  <a:lnTo>
                    <a:pt x="6426987" y="79082"/>
                  </a:lnTo>
                  <a:lnTo>
                    <a:pt x="6420731" y="48423"/>
                  </a:lnTo>
                  <a:lnTo>
                    <a:pt x="6403714" y="23272"/>
                  </a:lnTo>
                  <a:lnTo>
                    <a:pt x="6378563" y="6255"/>
                  </a:lnTo>
                  <a:lnTo>
                    <a:pt x="6347904" y="0"/>
                  </a:lnTo>
                  <a:close/>
                </a:path>
              </a:pathLst>
            </a:custGeom>
            <a:solidFill>
              <a:srgbClr val="FFF9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52372" y="4305058"/>
              <a:ext cx="6427470" cy="1506855"/>
            </a:xfrm>
            <a:custGeom>
              <a:avLst/>
              <a:gdLst/>
              <a:ahLst/>
              <a:cxnLst/>
              <a:rect l="l" t="t" r="r" b="b"/>
              <a:pathLst>
                <a:path w="6427469" h="1506854">
                  <a:moveTo>
                    <a:pt x="0" y="79082"/>
                  </a:moveTo>
                  <a:lnTo>
                    <a:pt x="6256" y="48423"/>
                  </a:lnTo>
                  <a:lnTo>
                    <a:pt x="23273" y="23272"/>
                  </a:lnTo>
                  <a:lnTo>
                    <a:pt x="48424" y="6255"/>
                  </a:lnTo>
                  <a:lnTo>
                    <a:pt x="79084" y="0"/>
                  </a:lnTo>
                  <a:lnTo>
                    <a:pt x="6347904" y="0"/>
                  </a:lnTo>
                  <a:lnTo>
                    <a:pt x="6378563" y="6255"/>
                  </a:lnTo>
                  <a:lnTo>
                    <a:pt x="6403714" y="23272"/>
                  </a:lnTo>
                  <a:lnTo>
                    <a:pt x="6420731" y="48423"/>
                  </a:lnTo>
                  <a:lnTo>
                    <a:pt x="6426987" y="79082"/>
                  </a:lnTo>
                  <a:lnTo>
                    <a:pt x="6426987" y="1427289"/>
                  </a:lnTo>
                  <a:lnTo>
                    <a:pt x="6420731" y="1457950"/>
                  </a:lnTo>
                  <a:lnTo>
                    <a:pt x="6403714" y="1483106"/>
                  </a:lnTo>
                  <a:lnTo>
                    <a:pt x="6378563" y="1500127"/>
                  </a:lnTo>
                  <a:lnTo>
                    <a:pt x="6347904" y="1506385"/>
                  </a:lnTo>
                  <a:lnTo>
                    <a:pt x="79084" y="1506385"/>
                  </a:lnTo>
                  <a:lnTo>
                    <a:pt x="48424" y="1500127"/>
                  </a:lnTo>
                  <a:lnTo>
                    <a:pt x="23273" y="1483106"/>
                  </a:lnTo>
                  <a:lnTo>
                    <a:pt x="6256" y="1457950"/>
                  </a:lnTo>
                  <a:lnTo>
                    <a:pt x="0" y="1427289"/>
                  </a:lnTo>
                  <a:lnTo>
                    <a:pt x="0" y="79082"/>
                  </a:lnTo>
                  <a:close/>
                </a:path>
              </a:pathLst>
            </a:custGeom>
            <a:ln w="22859">
              <a:solidFill>
                <a:srgbClr val="E0C2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750657" y="4508537"/>
            <a:ext cx="2790190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dirty="0">
                <a:solidFill>
                  <a:srgbClr val="6E645D"/>
                </a:solidFill>
                <a:latin typeface="Arial"/>
                <a:cs typeface="Arial"/>
              </a:rPr>
              <a:t>Development</a:t>
            </a:r>
            <a:r>
              <a:rPr sz="18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6E645D"/>
                </a:solidFill>
                <a:latin typeface="Arial"/>
                <a:cs typeface="Arial"/>
              </a:rPr>
              <a:t>Environment</a:t>
            </a:r>
            <a:endParaRPr sz="18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50657" y="4981651"/>
            <a:ext cx="5949315" cy="62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Arduino</a:t>
            </a:r>
            <a:r>
              <a:rPr sz="14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IDE</a:t>
            </a:r>
            <a:r>
              <a:rPr sz="14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with</a:t>
            </a:r>
            <a:r>
              <a:rPr sz="14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C++</a:t>
            </a:r>
            <a:r>
              <a:rPr sz="14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6E645D"/>
                </a:solidFill>
                <a:latin typeface="Arial"/>
                <a:cs typeface="Arial"/>
              </a:rPr>
              <a:t>programming</a:t>
            </a:r>
            <a:r>
              <a:rPr sz="14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and</a:t>
            </a:r>
            <a:r>
              <a:rPr sz="14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6E645D"/>
                </a:solidFill>
                <a:latin typeface="Arial"/>
                <a:cs typeface="Arial"/>
              </a:rPr>
              <a:t>ESP-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WHO</a:t>
            </a:r>
            <a:r>
              <a:rPr sz="14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library</a:t>
            </a:r>
            <a:r>
              <a:rPr sz="14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6E645D"/>
                </a:solidFill>
                <a:latin typeface="Arial"/>
                <a:cs typeface="Arial"/>
              </a:rPr>
              <a:t>integration</a:t>
            </a:r>
            <a:r>
              <a:rPr sz="1450" spc="-25" dirty="0">
                <a:solidFill>
                  <a:srgbClr val="6E645D"/>
                </a:solidFill>
                <a:latin typeface="Arial"/>
                <a:cs typeface="Arial"/>
              </a:rPr>
              <a:t> for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face</a:t>
            </a:r>
            <a:r>
              <a:rPr sz="1450" spc="-4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detection</a:t>
            </a:r>
            <a:r>
              <a:rPr sz="14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and</a:t>
            </a:r>
            <a:r>
              <a:rPr sz="14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6E645D"/>
                </a:solidFill>
                <a:latin typeface="Arial"/>
                <a:cs typeface="Arial"/>
              </a:rPr>
              <a:t>recognition</a:t>
            </a:r>
            <a:r>
              <a:rPr sz="14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6E645D"/>
                </a:solidFill>
                <a:latin typeface="Arial"/>
                <a:cs typeface="Arial"/>
              </a:rPr>
              <a:t>algorithms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540942" y="5988126"/>
            <a:ext cx="6461760" cy="1541145"/>
            <a:chOff x="7540942" y="5988126"/>
            <a:chExt cx="6461760" cy="1541145"/>
          </a:xfrm>
        </p:grpSpPr>
        <p:sp>
          <p:nvSpPr>
            <p:cNvPr id="26" name="object 26"/>
            <p:cNvSpPr/>
            <p:nvPr/>
          </p:nvSpPr>
          <p:spPr>
            <a:xfrm>
              <a:off x="7552614" y="5999797"/>
              <a:ext cx="6450330" cy="1529715"/>
            </a:xfrm>
            <a:custGeom>
              <a:avLst/>
              <a:gdLst/>
              <a:ahLst/>
              <a:cxnLst/>
              <a:rect l="l" t="t" r="r" b="b"/>
              <a:pathLst>
                <a:path w="6450330" h="1529715">
                  <a:moveTo>
                    <a:pt x="6369570" y="0"/>
                  </a:moveTo>
                  <a:lnTo>
                    <a:pt x="80284" y="0"/>
                  </a:lnTo>
                  <a:lnTo>
                    <a:pt x="49159" y="6351"/>
                  </a:lnTo>
                  <a:lnTo>
                    <a:pt x="23626" y="23628"/>
                  </a:lnTo>
                  <a:lnTo>
                    <a:pt x="6350" y="49163"/>
                  </a:lnTo>
                  <a:lnTo>
                    <a:pt x="0" y="80289"/>
                  </a:lnTo>
                  <a:lnTo>
                    <a:pt x="0" y="1448955"/>
                  </a:lnTo>
                  <a:lnTo>
                    <a:pt x="6350" y="1480079"/>
                  </a:lnTo>
                  <a:lnTo>
                    <a:pt x="23626" y="1505610"/>
                  </a:lnTo>
                  <a:lnTo>
                    <a:pt x="49159" y="1522882"/>
                  </a:lnTo>
                  <a:lnTo>
                    <a:pt x="80284" y="1529232"/>
                  </a:lnTo>
                  <a:lnTo>
                    <a:pt x="6369570" y="1529232"/>
                  </a:lnTo>
                  <a:lnTo>
                    <a:pt x="6400694" y="1522882"/>
                  </a:lnTo>
                  <a:lnTo>
                    <a:pt x="6426225" y="1505610"/>
                  </a:lnTo>
                  <a:lnTo>
                    <a:pt x="6443497" y="1480079"/>
                  </a:lnTo>
                  <a:lnTo>
                    <a:pt x="6449847" y="1448955"/>
                  </a:lnTo>
                  <a:lnTo>
                    <a:pt x="6449847" y="80289"/>
                  </a:lnTo>
                  <a:lnTo>
                    <a:pt x="6443497" y="49163"/>
                  </a:lnTo>
                  <a:lnTo>
                    <a:pt x="6426225" y="23628"/>
                  </a:lnTo>
                  <a:lnTo>
                    <a:pt x="6400694" y="6351"/>
                  </a:lnTo>
                  <a:lnTo>
                    <a:pt x="6369570" y="0"/>
                  </a:lnTo>
                  <a:close/>
                </a:path>
              </a:pathLst>
            </a:custGeom>
            <a:solidFill>
              <a:srgbClr val="CCC4EB">
                <a:alpha val="9921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52372" y="5999556"/>
              <a:ext cx="6427470" cy="1506855"/>
            </a:xfrm>
            <a:custGeom>
              <a:avLst/>
              <a:gdLst/>
              <a:ahLst/>
              <a:cxnLst/>
              <a:rect l="l" t="t" r="r" b="b"/>
              <a:pathLst>
                <a:path w="6427469" h="1506854">
                  <a:moveTo>
                    <a:pt x="6347904" y="0"/>
                  </a:moveTo>
                  <a:lnTo>
                    <a:pt x="79084" y="0"/>
                  </a:lnTo>
                  <a:lnTo>
                    <a:pt x="48424" y="6255"/>
                  </a:lnTo>
                  <a:lnTo>
                    <a:pt x="23273" y="23272"/>
                  </a:lnTo>
                  <a:lnTo>
                    <a:pt x="6256" y="48423"/>
                  </a:lnTo>
                  <a:lnTo>
                    <a:pt x="0" y="79082"/>
                  </a:lnTo>
                  <a:lnTo>
                    <a:pt x="0" y="1427289"/>
                  </a:lnTo>
                  <a:lnTo>
                    <a:pt x="6256" y="1457948"/>
                  </a:lnTo>
                  <a:lnTo>
                    <a:pt x="23273" y="1483099"/>
                  </a:lnTo>
                  <a:lnTo>
                    <a:pt x="48424" y="1500116"/>
                  </a:lnTo>
                  <a:lnTo>
                    <a:pt x="79084" y="1506372"/>
                  </a:lnTo>
                  <a:lnTo>
                    <a:pt x="6347904" y="1506372"/>
                  </a:lnTo>
                  <a:lnTo>
                    <a:pt x="6378563" y="1500116"/>
                  </a:lnTo>
                  <a:lnTo>
                    <a:pt x="6403714" y="1483099"/>
                  </a:lnTo>
                  <a:lnTo>
                    <a:pt x="6420731" y="1457948"/>
                  </a:lnTo>
                  <a:lnTo>
                    <a:pt x="6426987" y="1427289"/>
                  </a:lnTo>
                  <a:lnTo>
                    <a:pt x="6426987" y="79082"/>
                  </a:lnTo>
                  <a:lnTo>
                    <a:pt x="6420731" y="48423"/>
                  </a:lnTo>
                  <a:lnTo>
                    <a:pt x="6403714" y="23272"/>
                  </a:lnTo>
                  <a:lnTo>
                    <a:pt x="6378563" y="6255"/>
                  </a:lnTo>
                  <a:lnTo>
                    <a:pt x="6347904" y="0"/>
                  </a:lnTo>
                  <a:close/>
                </a:path>
              </a:pathLst>
            </a:custGeom>
            <a:solidFill>
              <a:srgbClr val="FFF9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552372" y="5999556"/>
              <a:ext cx="6427470" cy="1506855"/>
            </a:xfrm>
            <a:custGeom>
              <a:avLst/>
              <a:gdLst/>
              <a:ahLst/>
              <a:cxnLst/>
              <a:rect l="l" t="t" r="r" b="b"/>
              <a:pathLst>
                <a:path w="6427469" h="1506854">
                  <a:moveTo>
                    <a:pt x="0" y="79082"/>
                  </a:moveTo>
                  <a:lnTo>
                    <a:pt x="6256" y="48423"/>
                  </a:lnTo>
                  <a:lnTo>
                    <a:pt x="23273" y="23272"/>
                  </a:lnTo>
                  <a:lnTo>
                    <a:pt x="48424" y="6255"/>
                  </a:lnTo>
                  <a:lnTo>
                    <a:pt x="79084" y="0"/>
                  </a:lnTo>
                  <a:lnTo>
                    <a:pt x="6347904" y="0"/>
                  </a:lnTo>
                  <a:lnTo>
                    <a:pt x="6378563" y="6255"/>
                  </a:lnTo>
                  <a:lnTo>
                    <a:pt x="6403714" y="23272"/>
                  </a:lnTo>
                  <a:lnTo>
                    <a:pt x="6420731" y="48423"/>
                  </a:lnTo>
                  <a:lnTo>
                    <a:pt x="6426987" y="79082"/>
                  </a:lnTo>
                  <a:lnTo>
                    <a:pt x="6426987" y="1427289"/>
                  </a:lnTo>
                  <a:lnTo>
                    <a:pt x="6420731" y="1457948"/>
                  </a:lnTo>
                  <a:lnTo>
                    <a:pt x="6403714" y="1483099"/>
                  </a:lnTo>
                  <a:lnTo>
                    <a:pt x="6378563" y="1500116"/>
                  </a:lnTo>
                  <a:lnTo>
                    <a:pt x="6347904" y="1506372"/>
                  </a:lnTo>
                  <a:lnTo>
                    <a:pt x="79084" y="1506372"/>
                  </a:lnTo>
                  <a:lnTo>
                    <a:pt x="48424" y="1500116"/>
                  </a:lnTo>
                  <a:lnTo>
                    <a:pt x="23273" y="1483099"/>
                  </a:lnTo>
                  <a:lnTo>
                    <a:pt x="6256" y="1457948"/>
                  </a:lnTo>
                  <a:lnTo>
                    <a:pt x="0" y="1427289"/>
                  </a:lnTo>
                  <a:lnTo>
                    <a:pt x="0" y="79082"/>
                  </a:lnTo>
                  <a:close/>
                </a:path>
              </a:pathLst>
            </a:custGeom>
            <a:ln w="22860">
              <a:solidFill>
                <a:srgbClr val="CCC4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750657" y="6203035"/>
            <a:ext cx="2035810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dirty="0">
                <a:solidFill>
                  <a:srgbClr val="6E645D"/>
                </a:solidFill>
                <a:latin typeface="Arial"/>
                <a:cs typeface="Arial"/>
              </a:rPr>
              <a:t>Testing</a:t>
            </a:r>
            <a:r>
              <a:rPr sz="18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6E645D"/>
                </a:solidFill>
                <a:latin typeface="Arial"/>
                <a:cs typeface="Arial"/>
              </a:rPr>
              <a:t>Framework</a:t>
            </a:r>
            <a:endParaRPr sz="18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50657" y="6676148"/>
            <a:ext cx="5394325" cy="62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Python</a:t>
            </a:r>
            <a:r>
              <a:rPr sz="1450" spc="-3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6E645D"/>
                </a:solidFill>
                <a:latin typeface="Arial"/>
                <a:cs typeface="Arial"/>
              </a:rPr>
              <a:t>simulation</a:t>
            </a:r>
            <a:r>
              <a:rPr sz="1450" spc="-3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6E645D"/>
                </a:solidFill>
                <a:latin typeface="Arial"/>
                <a:cs typeface="Arial"/>
              </a:rPr>
              <a:t>environment</a:t>
            </a:r>
            <a:r>
              <a:rPr sz="1450" spc="-3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for</a:t>
            </a:r>
            <a:r>
              <a:rPr sz="14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workflow</a:t>
            </a:r>
            <a:r>
              <a:rPr sz="1450" spc="-3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6E645D"/>
                </a:solidFill>
                <a:latin typeface="Arial"/>
                <a:cs typeface="Arial"/>
              </a:rPr>
              <a:t>validation</a:t>
            </a:r>
            <a:r>
              <a:rPr sz="1450" spc="-3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6E645D"/>
                </a:solidFill>
                <a:latin typeface="Arial"/>
                <a:cs typeface="Arial"/>
              </a:rPr>
              <a:t>and</a:t>
            </a:r>
            <a:r>
              <a:rPr sz="1450" spc="-3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6E645D"/>
                </a:solidFill>
                <a:latin typeface="Arial"/>
                <a:cs typeface="Arial"/>
              </a:rPr>
              <a:t>system performance</a:t>
            </a:r>
            <a:r>
              <a:rPr sz="14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6E645D"/>
                </a:solidFill>
                <a:latin typeface="Arial"/>
                <a:cs typeface="Arial"/>
              </a:rPr>
              <a:t>evaluation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4630400" cy="311872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1089" y="3471735"/>
            <a:ext cx="636206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50" dirty="0"/>
              <a:t>Face</a:t>
            </a:r>
            <a:r>
              <a:rPr sz="3550" spc="-135" dirty="0"/>
              <a:t> </a:t>
            </a:r>
            <a:r>
              <a:rPr sz="3550" dirty="0"/>
              <a:t>Recognition</a:t>
            </a:r>
            <a:r>
              <a:rPr sz="3550" spc="-135" dirty="0"/>
              <a:t> </a:t>
            </a:r>
            <a:r>
              <a:rPr sz="3550" dirty="0"/>
              <a:t>Process</a:t>
            </a:r>
            <a:r>
              <a:rPr sz="3550" spc="-135" dirty="0"/>
              <a:t> </a:t>
            </a:r>
            <a:r>
              <a:rPr sz="3550" spc="-20" dirty="0"/>
              <a:t>Flow</a:t>
            </a:r>
            <a:endParaRPr sz="355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3789" y="4291965"/>
            <a:ext cx="13042695" cy="9072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07902" y="5421401"/>
            <a:ext cx="3790950" cy="195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Enrollment</a:t>
            </a:r>
            <a:r>
              <a:rPr sz="2200" spc="-1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6E645D"/>
                </a:solidFill>
                <a:latin typeface="Arial"/>
                <a:cs typeface="Arial"/>
              </a:rPr>
              <a:t>Phase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Multiple</a:t>
            </a:r>
            <a:r>
              <a:rPr sz="1750" spc="-7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face</a:t>
            </a:r>
            <a:r>
              <a:rPr sz="1750" spc="-7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images</a:t>
            </a:r>
            <a:r>
              <a:rPr sz="1750" spc="-7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captured,</a:t>
            </a:r>
            <a:r>
              <a:rPr sz="1750" spc="-7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feature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vectors</a:t>
            </a:r>
            <a:r>
              <a:rPr sz="1750" spc="-7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extracted</a:t>
            </a:r>
            <a:r>
              <a:rPr sz="1750" spc="-7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using</a:t>
            </a:r>
            <a:r>
              <a:rPr sz="1750" spc="-7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ESP-</a:t>
            </a:r>
            <a:r>
              <a:rPr sz="1750" spc="-20" dirty="0">
                <a:solidFill>
                  <a:srgbClr val="6E645D"/>
                </a:solidFill>
                <a:latin typeface="Arial"/>
                <a:cs typeface="Arial"/>
              </a:rPr>
              <a:t>WHO,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then</a:t>
            </a:r>
            <a:r>
              <a:rPr sz="175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averaged</a:t>
            </a:r>
            <a:r>
              <a:rPr sz="175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to</a:t>
            </a:r>
            <a:r>
              <a:rPr sz="175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create</a:t>
            </a:r>
            <a:r>
              <a:rPr sz="175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unique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template</a:t>
            </a:r>
            <a:r>
              <a:rPr sz="1750" spc="-8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stored</a:t>
            </a:r>
            <a:r>
              <a:rPr sz="1750" spc="-8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locally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5475" y="5421401"/>
            <a:ext cx="3347720" cy="195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Detection</a:t>
            </a:r>
            <a:r>
              <a:rPr sz="2200" spc="-6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&amp;</a:t>
            </a:r>
            <a:r>
              <a:rPr sz="220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6E645D"/>
                </a:solidFill>
                <a:latin typeface="Arial"/>
                <a:cs typeface="Arial"/>
              </a:rPr>
              <a:t>Analysis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sz="1750" spc="-20" dirty="0">
                <a:solidFill>
                  <a:srgbClr val="6E645D"/>
                </a:solidFill>
                <a:latin typeface="Arial"/>
                <a:cs typeface="Arial"/>
              </a:rPr>
              <a:t>Real-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time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face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detection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extracts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features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from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live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camera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feed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25" dirty="0">
                <a:solidFill>
                  <a:srgbClr val="6E645D"/>
                </a:solidFill>
                <a:latin typeface="Arial"/>
                <a:cs typeface="Arial"/>
              </a:rPr>
              <a:t>for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comparison</a:t>
            </a:r>
            <a:r>
              <a:rPr sz="1750" spc="-7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against</a:t>
            </a:r>
            <a:r>
              <a:rPr sz="1750" spc="-7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enrolled</a:t>
            </a:r>
            <a:r>
              <a:rPr sz="1750" spc="-7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20" dirty="0">
                <a:solidFill>
                  <a:srgbClr val="6E645D"/>
                </a:solidFill>
                <a:latin typeface="Arial"/>
                <a:cs typeface="Arial"/>
              </a:rPr>
              <a:t>user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database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03041" y="5421401"/>
            <a:ext cx="3519804" cy="195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Access</a:t>
            </a:r>
            <a:r>
              <a:rPr sz="220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6E645D"/>
                </a:solidFill>
                <a:latin typeface="Arial"/>
                <a:cs typeface="Arial"/>
              </a:rPr>
              <a:t>Decision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Template</a:t>
            </a:r>
            <a:r>
              <a:rPr sz="1750" spc="-8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matching</a:t>
            </a:r>
            <a:r>
              <a:rPr sz="1750" spc="-8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within</a:t>
            </a:r>
            <a:r>
              <a:rPr sz="1750" spc="-8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threshold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parameters</a:t>
            </a:r>
            <a:r>
              <a:rPr sz="1750" spc="-7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triggers</a:t>
            </a:r>
            <a:r>
              <a:rPr sz="1750" spc="-7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door</a:t>
            </a:r>
            <a:r>
              <a:rPr sz="1750" spc="-7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unlock, maintaining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privacy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through</a:t>
            </a:r>
            <a:r>
              <a:rPr sz="1750" spc="-5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offline processing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Implementation</a:t>
            </a:r>
            <a:r>
              <a:rPr spc="-50" dirty="0"/>
              <a:t> </a:t>
            </a:r>
            <a:r>
              <a:rPr dirty="0"/>
              <a:t>&amp;</a:t>
            </a:r>
            <a:r>
              <a:rPr spc="-50" dirty="0"/>
              <a:t> </a:t>
            </a:r>
            <a:r>
              <a:rPr spc="-10" dirty="0"/>
              <a:t>Integration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331" y="1698790"/>
            <a:ext cx="105726" cy="1057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331" y="3340773"/>
            <a:ext cx="105726" cy="1057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0331" y="4982768"/>
            <a:ext cx="105726" cy="1057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80833" y="1586395"/>
            <a:ext cx="6980961" cy="65746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44812" y="1585963"/>
            <a:ext cx="5635625" cy="4507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dirty="0">
                <a:solidFill>
                  <a:srgbClr val="6E645D"/>
                </a:solidFill>
                <a:latin typeface="Arial"/>
                <a:cs typeface="Arial"/>
              </a:rPr>
              <a:t>Hardware</a:t>
            </a:r>
            <a:r>
              <a:rPr sz="2050" spc="-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050" spc="-10" dirty="0">
                <a:solidFill>
                  <a:srgbClr val="6E645D"/>
                </a:solidFill>
                <a:latin typeface="Arial"/>
                <a:cs typeface="Arial"/>
              </a:rPr>
              <a:t>Integration</a:t>
            </a:r>
            <a:endParaRPr sz="2050">
              <a:latin typeface="Arial"/>
              <a:cs typeface="Arial"/>
            </a:endParaRPr>
          </a:p>
          <a:p>
            <a:pPr marL="12700" marR="143510">
              <a:lnSpc>
                <a:spcPct val="133800"/>
              </a:lnSpc>
              <a:spcBef>
                <a:spcPts val="1675"/>
              </a:spcBef>
            </a:pP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Systematic</a:t>
            </a:r>
            <a:r>
              <a:rPr sz="1650" spc="-1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connection</a:t>
            </a:r>
            <a:r>
              <a:rPr sz="1650" spc="-1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of</a:t>
            </a:r>
            <a:r>
              <a:rPr sz="1650" spc="-1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6E645D"/>
                </a:solidFill>
                <a:latin typeface="Arial"/>
                <a:cs typeface="Arial"/>
              </a:rPr>
              <a:t>ESP32-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CAM</a:t>
            </a:r>
            <a:r>
              <a:rPr sz="1650" spc="-1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to</a:t>
            </a:r>
            <a:r>
              <a:rPr sz="1650" spc="-1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relay</a:t>
            </a:r>
            <a:r>
              <a:rPr sz="1650" spc="-1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module</a:t>
            </a:r>
            <a:r>
              <a:rPr sz="1650" spc="-1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spc="-25" dirty="0">
                <a:solidFill>
                  <a:srgbClr val="6E645D"/>
                </a:solidFill>
                <a:latin typeface="Arial"/>
                <a:cs typeface="Arial"/>
              </a:rPr>
              <a:t>and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electronic</a:t>
            </a:r>
            <a:r>
              <a:rPr sz="1650" spc="-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door</a:t>
            </a:r>
            <a:r>
              <a:rPr sz="1650" spc="-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lock</a:t>
            </a:r>
            <a:r>
              <a:rPr sz="1650" spc="-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with</a:t>
            </a:r>
            <a:r>
              <a:rPr sz="1650" spc="-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proper</a:t>
            </a:r>
            <a:r>
              <a:rPr sz="1650" spc="-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power</a:t>
            </a:r>
            <a:r>
              <a:rPr sz="1650" spc="-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6E645D"/>
                </a:solidFill>
                <a:latin typeface="Arial"/>
                <a:cs typeface="Arial"/>
              </a:rPr>
              <a:t>distribution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95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50" dirty="0">
                <a:solidFill>
                  <a:srgbClr val="6E645D"/>
                </a:solidFill>
                <a:latin typeface="Arial"/>
                <a:cs typeface="Arial"/>
              </a:rPr>
              <a:t>Software</a:t>
            </a:r>
            <a:r>
              <a:rPr sz="2050" spc="-4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050" spc="-10" dirty="0">
                <a:solidFill>
                  <a:srgbClr val="6E645D"/>
                </a:solidFill>
                <a:latin typeface="Arial"/>
                <a:cs typeface="Arial"/>
              </a:rPr>
              <a:t>Configuration</a:t>
            </a:r>
            <a:endParaRPr sz="2050">
              <a:latin typeface="Arial"/>
              <a:cs typeface="Arial"/>
            </a:endParaRPr>
          </a:p>
          <a:p>
            <a:pPr marL="12700" marR="5080">
              <a:lnSpc>
                <a:spcPct val="133800"/>
              </a:lnSpc>
              <a:spcBef>
                <a:spcPts val="1680"/>
              </a:spcBef>
            </a:pP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Camera</a:t>
            </a:r>
            <a:r>
              <a:rPr sz="16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initialisation</a:t>
            </a:r>
            <a:r>
              <a:rPr sz="16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and</a:t>
            </a:r>
            <a:r>
              <a:rPr sz="16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6E645D"/>
                </a:solidFill>
                <a:latin typeface="Arial"/>
                <a:cs typeface="Arial"/>
              </a:rPr>
              <a:t>ESP-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WHO</a:t>
            </a:r>
            <a:r>
              <a:rPr sz="16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library</a:t>
            </a:r>
            <a:r>
              <a:rPr sz="16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integration</a:t>
            </a:r>
            <a:r>
              <a:rPr sz="16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6E645D"/>
                </a:solidFill>
                <a:latin typeface="Arial"/>
                <a:cs typeface="Arial"/>
              </a:rPr>
              <a:t>within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Arduino</a:t>
            </a:r>
            <a:r>
              <a:rPr sz="1650" spc="-3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IDE</a:t>
            </a:r>
            <a:r>
              <a:rPr sz="1650" spc="-3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development</a:t>
            </a:r>
            <a:r>
              <a:rPr sz="16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6E645D"/>
                </a:solidFill>
                <a:latin typeface="Arial"/>
                <a:cs typeface="Arial"/>
              </a:rPr>
              <a:t>environment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9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50" dirty="0">
                <a:solidFill>
                  <a:srgbClr val="6E645D"/>
                </a:solidFill>
                <a:latin typeface="Arial"/>
                <a:cs typeface="Arial"/>
              </a:rPr>
              <a:t>Testing</a:t>
            </a:r>
            <a:r>
              <a:rPr sz="20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050" spc="-10" dirty="0">
                <a:solidFill>
                  <a:srgbClr val="6E645D"/>
                </a:solidFill>
                <a:latin typeface="Arial"/>
                <a:cs typeface="Arial"/>
              </a:rPr>
              <a:t>Protocol</a:t>
            </a:r>
            <a:endParaRPr sz="2050">
              <a:latin typeface="Arial"/>
              <a:cs typeface="Arial"/>
            </a:endParaRPr>
          </a:p>
          <a:p>
            <a:pPr marL="12700" marR="645795">
              <a:lnSpc>
                <a:spcPct val="133800"/>
              </a:lnSpc>
              <a:spcBef>
                <a:spcPts val="1675"/>
              </a:spcBef>
            </a:pP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Python</a:t>
            </a:r>
            <a:r>
              <a:rPr sz="1650" spc="-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simulation</a:t>
            </a:r>
            <a:r>
              <a:rPr sz="1650" spc="-3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validates</a:t>
            </a:r>
            <a:r>
              <a:rPr sz="1650" spc="-3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complete</a:t>
            </a:r>
            <a:r>
              <a:rPr sz="1650" spc="-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workflow</a:t>
            </a:r>
            <a:r>
              <a:rPr sz="1650" spc="-3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6E645D"/>
                </a:solidFill>
                <a:latin typeface="Arial"/>
                <a:cs typeface="Arial"/>
              </a:rPr>
              <a:t>before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deployment</a:t>
            </a:r>
            <a:r>
              <a:rPr sz="1650" spc="-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with</a:t>
            </a:r>
            <a:r>
              <a:rPr sz="16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comprehensive</a:t>
            </a:r>
            <a:r>
              <a:rPr sz="16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relay</a:t>
            </a:r>
            <a:r>
              <a:rPr sz="1650" spc="-2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6E645D"/>
                </a:solidFill>
                <a:latin typeface="Arial"/>
                <a:cs typeface="Arial"/>
              </a:rPr>
              <a:t>logic</a:t>
            </a:r>
            <a:r>
              <a:rPr sz="1650" spc="-2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6E645D"/>
                </a:solidFill>
                <a:latin typeface="Arial"/>
                <a:cs typeface="Arial"/>
              </a:rPr>
              <a:t>testing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089" y="1885581"/>
            <a:ext cx="688657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50" dirty="0"/>
              <a:t>Performance</a:t>
            </a:r>
            <a:r>
              <a:rPr sz="3550" spc="-85" dirty="0"/>
              <a:t> </a:t>
            </a:r>
            <a:r>
              <a:rPr sz="3550" dirty="0"/>
              <a:t>Results</a:t>
            </a:r>
            <a:r>
              <a:rPr sz="3550" spc="-80" dirty="0"/>
              <a:t> </a:t>
            </a:r>
            <a:r>
              <a:rPr sz="3550" dirty="0"/>
              <a:t>&amp;</a:t>
            </a:r>
            <a:r>
              <a:rPr sz="3550" spc="-80" dirty="0"/>
              <a:t> </a:t>
            </a:r>
            <a:r>
              <a:rPr sz="3550" spc="-10" dirty="0"/>
              <a:t>Evaluation</a:t>
            </a:r>
            <a:endParaRPr sz="3550"/>
          </a:p>
        </p:txBody>
      </p:sp>
      <p:sp>
        <p:nvSpPr>
          <p:cNvPr id="4" name="object 4"/>
          <p:cNvSpPr txBox="1"/>
          <p:nvPr/>
        </p:nvSpPr>
        <p:spPr>
          <a:xfrm>
            <a:off x="822055" y="2868015"/>
            <a:ext cx="2990850" cy="1537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5850" spc="-20" dirty="0">
                <a:solidFill>
                  <a:srgbClr val="6E645D"/>
                </a:solidFill>
                <a:latin typeface="Arial"/>
                <a:cs typeface="Arial"/>
              </a:rPr>
              <a:t>&gt;90%</a:t>
            </a:r>
            <a:endParaRPr sz="58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245"/>
              </a:spcBef>
            </a:pP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Good</a:t>
            </a:r>
            <a:r>
              <a:rPr sz="2200" spc="-9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Lighting</a:t>
            </a:r>
            <a:r>
              <a:rPr sz="2200" spc="-8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6E645D"/>
                </a:solidFill>
                <a:latin typeface="Arial"/>
                <a:cs typeface="Arial"/>
              </a:rPr>
              <a:t>Accuracy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7267" y="4876787"/>
            <a:ext cx="2680335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35700"/>
              </a:lnSpc>
              <a:spcBef>
                <a:spcPts val="100"/>
              </a:spcBef>
            </a:pP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Excellent</a:t>
            </a:r>
            <a:r>
              <a:rPr sz="1750" spc="-9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recognition performance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under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optimal illumination</a:t>
            </a:r>
            <a:r>
              <a:rPr sz="1750" spc="-6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conditions</a:t>
            </a:r>
            <a:r>
              <a:rPr sz="175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20" dirty="0">
                <a:solidFill>
                  <a:srgbClr val="6E645D"/>
                </a:solidFill>
                <a:latin typeface="Arial"/>
                <a:cs typeface="Arial"/>
              </a:rPr>
              <a:t>with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reliable</a:t>
            </a:r>
            <a:r>
              <a:rPr sz="1750" spc="-6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user</a:t>
            </a:r>
            <a:r>
              <a:rPr sz="1750" spc="-6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distinction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0260" y="2868015"/>
            <a:ext cx="2896870" cy="3128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5850" spc="-20" dirty="0">
                <a:solidFill>
                  <a:srgbClr val="6E645D"/>
                </a:solidFill>
                <a:latin typeface="Arial"/>
                <a:cs typeface="Arial"/>
              </a:rPr>
              <a:t>~80%</a:t>
            </a:r>
            <a:endParaRPr sz="58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245"/>
              </a:spcBef>
            </a:pP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Low</a:t>
            </a:r>
            <a:r>
              <a:rPr sz="220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Light</a:t>
            </a:r>
            <a:r>
              <a:rPr sz="2200" spc="-6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6E645D"/>
                </a:solidFill>
                <a:latin typeface="Arial"/>
                <a:cs typeface="Arial"/>
              </a:rPr>
              <a:t>Performance</a:t>
            </a:r>
            <a:endParaRPr sz="2200">
              <a:latin typeface="Arial"/>
              <a:cs typeface="Arial"/>
            </a:endParaRPr>
          </a:p>
          <a:p>
            <a:pPr marL="46990" marR="40640" indent="1905" algn="ctr">
              <a:lnSpc>
                <a:spcPct val="135700"/>
              </a:lnSpc>
              <a:spcBef>
                <a:spcPts val="1120"/>
              </a:spcBef>
            </a:pP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Maintained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accuracy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25" dirty="0">
                <a:solidFill>
                  <a:srgbClr val="6E645D"/>
                </a:solidFill>
                <a:latin typeface="Arial"/>
                <a:cs typeface="Arial"/>
              </a:rPr>
              <a:t>in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challenging</a:t>
            </a:r>
            <a:r>
              <a:rPr sz="1750" spc="-3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lighting environments</a:t>
            </a:r>
            <a:r>
              <a:rPr sz="1750" spc="-3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demonstrating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system</a:t>
            </a:r>
            <a:r>
              <a:rPr sz="1750" spc="-7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robustness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29131" y="2868015"/>
            <a:ext cx="2903855" cy="2766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5850" spc="-25" dirty="0">
                <a:solidFill>
                  <a:srgbClr val="6E645D"/>
                </a:solidFill>
                <a:latin typeface="Arial"/>
                <a:cs typeface="Arial"/>
              </a:rPr>
              <a:t>&lt;2s</a:t>
            </a:r>
            <a:endParaRPr sz="58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245"/>
              </a:spcBef>
            </a:pP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Response</a:t>
            </a:r>
            <a:r>
              <a:rPr sz="2200" spc="-1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6E645D"/>
                </a:solidFill>
                <a:latin typeface="Arial"/>
                <a:cs typeface="Arial"/>
              </a:rPr>
              <a:t>Time</a:t>
            </a:r>
            <a:endParaRPr sz="2200">
              <a:latin typeface="Arial"/>
              <a:cs typeface="Arial"/>
            </a:endParaRPr>
          </a:p>
          <a:p>
            <a:pPr marL="12700" marR="5080" indent="-1905" algn="ctr">
              <a:lnSpc>
                <a:spcPct val="135700"/>
              </a:lnSpc>
              <a:spcBef>
                <a:spcPts val="1120"/>
              </a:spcBef>
            </a:pP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Ultra-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fast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detection</a:t>
            </a:r>
            <a:r>
              <a:rPr sz="1750" spc="-4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to</a:t>
            </a:r>
            <a:r>
              <a:rPr sz="1750" spc="-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unlock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sequence</a:t>
            </a:r>
            <a:r>
              <a:rPr sz="1750" spc="-11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ensuring</a:t>
            </a:r>
            <a:r>
              <a:rPr sz="1750" spc="-10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seamless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user</a:t>
            </a:r>
            <a:r>
              <a:rPr sz="1750" spc="-3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experience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23690" y="2868015"/>
            <a:ext cx="2976880" cy="312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5850" spc="-10" dirty="0">
                <a:solidFill>
                  <a:srgbClr val="6E645D"/>
                </a:solidFill>
                <a:latin typeface="Arial"/>
                <a:cs typeface="Arial"/>
              </a:rPr>
              <a:t>160mA</a:t>
            </a:r>
            <a:endParaRPr sz="5850">
              <a:latin typeface="Arial"/>
              <a:cs typeface="Arial"/>
            </a:endParaRPr>
          </a:p>
          <a:p>
            <a:pPr marL="665480" marR="657860" indent="1270" algn="ctr">
              <a:lnSpc>
                <a:spcPct val="104200"/>
              </a:lnSpc>
              <a:spcBef>
                <a:spcPts val="2135"/>
              </a:spcBef>
            </a:pPr>
            <a:r>
              <a:rPr sz="2200" dirty="0">
                <a:solidFill>
                  <a:srgbClr val="6E645D"/>
                </a:solidFill>
                <a:latin typeface="Arial"/>
                <a:cs typeface="Arial"/>
              </a:rPr>
              <a:t>Peak</a:t>
            </a:r>
            <a:r>
              <a:rPr sz="220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6E645D"/>
                </a:solidFill>
                <a:latin typeface="Arial"/>
                <a:cs typeface="Arial"/>
              </a:rPr>
              <a:t>Power Consumption</a:t>
            </a:r>
            <a:endParaRPr sz="2200">
              <a:latin typeface="Arial"/>
              <a:cs typeface="Arial"/>
            </a:endParaRPr>
          </a:p>
          <a:p>
            <a:pPr marL="12700" marR="5080" algn="ctr">
              <a:lnSpc>
                <a:spcPct val="135700"/>
              </a:lnSpc>
              <a:spcBef>
                <a:spcPts val="1160"/>
              </a:spcBef>
            </a:pP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Efficient</a:t>
            </a:r>
            <a:r>
              <a:rPr sz="1750" spc="-6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power</a:t>
            </a:r>
            <a:r>
              <a:rPr sz="1750" spc="-6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usage</a:t>
            </a:r>
            <a:r>
              <a:rPr sz="1750" spc="-65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suitable </a:t>
            </a:r>
            <a:r>
              <a:rPr sz="1750" dirty="0">
                <a:solidFill>
                  <a:srgbClr val="6E645D"/>
                </a:solidFill>
                <a:latin typeface="Arial"/>
                <a:cs typeface="Arial"/>
              </a:rPr>
              <a:t>for</a:t>
            </a:r>
            <a:r>
              <a:rPr sz="1750" spc="5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20" dirty="0">
                <a:solidFill>
                  <a:srgbClr val="6E645D"/>
                </a:solidFill>
                <a:latin typeface="Arial"/>
                <a:cs typeface="Arial"/>
              </a:rPr>
              <a:t>battery-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powered deployment</a:t>
            </a:r>
            <a:r>
              <a:rPr sz="1750" spc="-40" dirty="0">
                <a:solidFill>
                  <a:srgbClr val="6E645D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6E645D"/>
                </a:solidFill>
                <a:latin typeface="Arial"/>
                <a:cs typeface="Arial"/>
              </a:rPr>
              <a:t>scenarios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593</Words>
  <Application>Microsoft Office PowerPoint</Application>
  <PresentationFormat>Custom</PresentationFormat>
  <Paragraphs>93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Project Overview</vt:lpstr>
      <vt:lpstr>Why Face Recognition for Access Control?</vt:lpstr>
      <vt:lpstr>Literature Survey: Evolution of Access Control</vt:lpstr>
      <vt:lpstr>System Architecture</vt:lpstr>
      <vt:lpstr>Hardware &amp; Software Components</vt:lpstr>
      <vt:lpstr>Face Recognition Process Flow</vt:lpstr>
      <vt:lpstr>Implementation &amp; Integration</vt:lpstr>
      <vt:lpstr>Performance Results &amp; Evaluation</vt:lpstr>
      <vt:lpstr>Future Enhancements &amp; 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 K Rao</cp:lastModifiedBy>
  <cp:revision>1</cp:revision>
  <dcterms:created xsi:type="dcterms:W3CDTF">2025-09-25T07:24:30Z</dcterms:created>
  <dcterms:modified xsi:type="dcterms:W3CDTF">2025-09-25T07:37:00Z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2025-09-25T00:00:00Z</vt:filetime>
  </property>
  <property fmtid="{D5CDD505-2E9C-101B-9397-08002B2CF9AE}" pid="3" name="LastSaved">
    <vt:filetime>2025-09-25T00:00:00Z</vt:filetime>
  </property>
  <property fmtid="{D5CDD505-2E9C-101B-9397-08002B2CF9AE}" pid="4" name="Producer">
    <vt:lpwstr>3-Heights(TM) PDF Security Shell 4.8.25.2 (http://www.pdf-tools.com)</vt:lpwstr>
  </property>
</Properties>
</file>